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1.xml" ContentType="application/vnd.openxmlformats-officedocument.drawingml.chartshapes+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1.xml" ContentType="application/vnd.openxmlformats-officedocument.themeOverr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2.xml" ContentType="application/vnd.openxmlformats-officedocument.themeOverr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21.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3.xml" ContentType="application/vnd.openxmlformats-officedocument.themeOverr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22.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4.xml" ContentType="application/vnd.openxmlformats-officedocument.themeOverr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5.xml" ContentType="application/vnd.openxmlformats-officedocument.themeOverr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361" r:id="rId2"/>
    <p:sldId id="396" r:id="rId3"/>
    <p:sldId id="379" r:id="rId4"/>
    <p:sldId id="380" r:id="rId5"/>
    <p:sldId id="381" r:id="rId6"/>
    <p:sldId id="392" r:id="rId7"/>
    <p:sldId id="393" r:id="rId8"/>
    <p:sldId id="394" r:id="rId9"/>
    <p:sldId id="395" r:id="rId10"/>
    <p:sldId id="397" r:id="rId11"/>
    <p:sldId id="398" r:id="rId12"/>
    <p:sldId id="399" r:id="rId13"/>
    <p:sldId id="400" r:id="rId14"/>
    <p:sldId id="349" r:id="rId15"/>
    <p:sldId id="384" r:id="rId16"/>
    <p:sldId id="385" r:id="rId17"/>
    <p:sldId id="386" r:id="rId18"/>
    <p:sldId id="387" r:id="rId19"/>
    <p:sldId id="388" r:id="rId20"/>
    <p:sldId id="390" r:id="rId21"/>
    <p:sldId id="389" r:id="rId22"/>
    <p:sldId id="391" r:id="rId23"/>
    <p:sldId id="358" r:id="rId24"/>
    <p:sldId id="382" r:id="rId25"/>
    <p:sldId id="296" r:id="rId26"/>
  </p:sldIdLst>
  <p:sldSz cx="10693400" cy="7561263"/>
  <p:notesSz cx="6858000" cy="9926638"/>
  <p:defaultTextStyle>
    <a:defPPr>
      <a:defRPr lang="bg-BG"/>
    </a:defPPr>
    <a:lvl1pPr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1pPr>
    <a:lvl2pPr marL="520700" indent="-63500"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2pPr>
    <a:lvl3pPr marL="1042988" indent="-128588"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3pPr>
    <a:lvl4pPr marL="1563688" indent="-192088"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4pPr>
    <a:lvl5pPr marL="2085975" indent="-257175"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5pPr>
    <a:lvl6pPr marL="2286000" algn="l" defTabSz="914400" rtl="0" eaLnBrk="1" latinLnBrk="0" hangingPunct="1">
      <a:defRPr sz="2100" kern="1200">
        <a:solidFill>
          <a:schemeClr val="tx1"/>
        </a:solidFill>
        <a:latin typeface="Calibri" panose="020F0502020204030204" pitchFamily="34" charset="0"/>
        <a:ea typeface="+mn-ea"/>
        <a:cs typeface="+mn-cs"/>
      </a:defRPr>
    </a:lvl6pPr>
    <a:lvl7pPr marL="2743200" algn="l" defTabSz="914400" rtl="0" eaLnBrk="1" latinLnBrk="0" hangingPunct="1">
      <a:defRPr sz="2100" kern="1200">
        <a:solidFill>
          <a:schemeClr val="tx1"/>
        </a:solidFill>
        <a:latin typeface="Calibri" panose="020F0502020204030204" pitchFamily="34" charset="0"/>
        <a:ea typeface="+mn-ea"/>
        <a:cs typeface="+mn-cs"/>
      </a:defRPr>
    </a:lvl7pPr>
    <a:lvl8pPr marL="3200400" algn="l" defTabSz="914400" rtl="0" eaLnBrk="1" latinLnBrk="0" hangingPunct="1">
      <a:defRPr sz="2100" kern="1200">
        <a:solidFill>
          <a:schemeClr val="tx1"/>
        </a:solidFill>
        <a:latin typeface="Calibri" panose="020F0502020204030204" pitchFamily="34" charset="0"/>
        <a:ea typeface="+mn-ea"/>
        <a:cs typeface="+mn-cs"/>
      </a:defRPr>
    </a:lvl8pPr>
    <a:lvl9pPr marL="3657600" algn="l" defTabSz="914400" rtl="0" eaLnBrk="1" latinLnBrk="0" hangingPunct="1">
      <a:defRPr sz="2100"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382">
          <p15:clr>
            <a:srgbClr val="A4A3A4"/>
          </p15:clr>
        </p15:guide>
        <p15:guide id="2" pos="3368">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Елисавета Марашлиева-Нинова" initials="ЕМ" lastIdx="4" clrIdx="0">
    <p:extLst/>
  </p:cmAuthor>
  <p:cmAuthor id="2" name="Николина Стоянова" initials="НС" lastIdx="6" clrIdx="1">
    <p:extLst/>
  </p:cmAuthor>
  <p:cmAuthor id="3" name="Боряна Истаткова" initials="БИ" lastIdx="1" clrIdx="2">
    <p:extLst/>
  </p:cmAuthor>
  <p:cmAuthor id="4" name="Ирена Първанова" initials="ИП" lastIdx="7" clrIdx="3"/>
  <p:cmAuthor id="5" name="Windows User" initials="WU" lastIdx="1"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78403"/>
    <a:srgbClr val="BCB4A4"/>
    <a:srgbClr val="6F8E07"/>
    <a:srgbClr val="7F7F7F"/>
    <a:srgbClr val="9FA701"/>
    <a:srgbClr val="A3B208"/>
    <a:srgbClr val="A1A700"/>
    <a:srgbClr val="93A90B"/>
    <a:srgbClr val="C8CC2C"/>
    <a:srgbClr val="F582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74884" autoAdjust="0"/>
  </p:normalViewPr>
  <p:slideViewPr>
    <p:cSldViewPr>
      <p:cViewPr varScale="1">
        <p:scale>
          <a:sx n="105" d="100"/>
          <a:sy n="105" d="100"/>
        </p:scale>
        <p:origin x="1266" y="102"/>
      </p:cViewPr>
      <p:guideLst>
        <p:guide orient="horz" pos="2382"/>
        <p:guide pos="3368"/>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72" d="100"/>
          <a:sy n="72" d="100"/>
        </p:scale>
        <p:origin x="2838"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oleObject" Target="file:///\\cm.govrn.bg\root\OPDU\&#1054;&#1090;&#1076;&#1077;&#1083;%203%20&#1060;&#1059;\TABLES%20&#1054;&#1055;&#1044;&#1059;\&#1043;&#1088;&#1072;&#1092;&#1080;&#1082;&#1080;%20&#1054;&#1055;&#1044;&#1059;.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3.xlsx"/></Relationships>
</file>

<file path=ppt/charts/_rels/chart11.xml.rels><?xml version="1.0" encoding="UTF-8" standalone="yes"?>
<Relationships xmlns="http://schemas.openxmlformats.org/package/2006/relationships"><Relationship Id="rId3" Type="http://schemas.openxmlformats.org/officeDocument/2006/relationships/oleObject" Target="file:///\\cm.govrn.bg\root\OPDU\&#1054;&#1090;&#1076;&#1077;&#1083;%204%20&#1050;&#1058;&#1055;\Monitoring%20Commettee%20OPGG\2017-11_VII%20ZASEDANIE\&#1043;&#1088;&#1072;&#1092;&#1080;&#1082;&#1080;.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4.xlsx"/></Relationships>
</file>

<file path=ppt/charts/_rels/chart13.xml.rels><?xml version="1.0" encoding="UTF-8" standalone="yes"?>
<Relationships xmlns="http://schemas.openxmlformats.org/package/2006/relationships"><Relationship Id="rId3" Type="http://schemas.openxmlformats.org/officeDocument/2006/relationships/oleObject" Target="file:///\\cm.govrn.bg\root\OPDU\&#1054;&#1090;&#1076;&#1077;&#1083;%204%20&#1050;&#1058;&#1055;\Monitoring%20Commettee%20OPGG\2017-11_VII%20ZASEDANIE\&#1043;&#1088;&#1072;&#1092;&#1080;&#1082;&#1080;.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Microsoft_Excel_Worksheet5.xlsx"/></Relationships>
</file>

<file path=ppt/charts/_rels/chart15.xml.rels><?xml version="1.0" encoding="UTF-8" standalone="yes"?>
<Relationships xmlns="http://schemas.openxmlformats.org/package/2006/relationships"><Relationship Id="rId3" Type="http://schemas.openxmlformats.org/officeDocument/2006/relationships/oleObject" Target="file:///\\cm.govrn.bg\root\OPDU\&#1054;&#1090;&#1076;&#1077;&#1083;%204%20&#1050;&#1058;&#1055;\Monitoring%20Commettee%20OPGG\2017-11_VII%20ZASEDANIE\&#1043;&#1088;&#1072;&#1092;&#1080;&#1082;&#1080;.xlsx" TargetMode="External"/><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package" Target="../embeddings/Microsoft_Excel_Worksheet6.xlsx"/></Relationships>
</file>

<file path=ppt/charts/_rels/chart17.xml.rels><?xml version="1.0" encoding="UTF-8" standalone="yes"?>
<Relationships xmlns="http://schemas.openxmlformats.org/package/2006/relationships"><Relationship Id="rId3" Type="http://schemas.openxmlformats.org/officeDocument/2006/relationships/oleObject" Target="file:///\\cm.govrn.bg\root\OPDU\&#1054;&#1090;&#1076;&#1077;&#1083;%204%20&#1050;&#1058;&#1055;\Monitoring%20Commettee%20OPGG\2017-11_VII%20ZASEDANIE\&#1043;&#1088;&#1072;&#1092;&#1080;&#1082;&#1080;.xlsx" TargetMode="External"/><Relationship Id="rId2" Type="http://schemas.microsoft.com/office/2011/relationships/chartColorStyle" Target="colors17.xml"/><Relationship Id="rId1" Type="http://schemas.microsoft.com/office/2011/relationships/chartStyle" Target="style17.xml"/></Relationships>
</file>

<file path=ppt/charts/_rels/chart2.xml.rels><?xml version="1.0" encoding="UTF-8" standalone="yes"?>
<Relationships xmlns="http://schemas.openxmlformats.org/package/2006/relationships"><Relationship Id="rId3" Type="http://schemas.openxmlformats.org/officeDocument/2006/relationships/oleObject" Target="file:///\\cm.govrn.bg\root\OPDU\&#1054;&#1090;&#1076;&#1077;&#1083;%203%20&#1060;&#1059;\TABLES%20&#1054;&#1055;&#1044;&#1059;\&#1043;&#1088;&#1072;&#1092;&#1080;&#1082;&#1080;%20&#1054;&#1055;&#1044;&#1059;.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m.govrn.bg\root\OPDU\&#1054;&#1090;&#1076;&#1077;&#1083;%203%20&#1060;&#1059;\TABLES%20&#1054;&#1055;&#1044;&#1059;\&#1043;&#1088;&#1072;&#1092;&#1080;&#1082;&#1080;%20&#1054;&#1055;&#1044;&#1059;.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m.govrn.bg\root\OPDU\&#1054;&#1090;&#1076;&#1077;&#1083;%203%20&#1060;&#1059;\TABLES%20&#1054;&#1055;&#1044;&#1059;\&#1043;&#1088;&#1072;&#1092;&#1080;&#1082;&#1080;%20&#1054;&#1055;&#1044;&#1059;.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m.govrn.bg\root\OPDU\&#1054;&#1090;&#1076;&#1077;&#1083;%203%20&#1060;&#1059;\TABLES%20&#1054;&#1055;&#1044;&#1059;\&#1043;&#1088;&#1072;&#1092;&#1080;&#1082;&#1080;%20&#1054;&#1055;&#1044;&#1059;.xlsx" TargetMode="Externa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1.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2.xlsx"/></Relationships>
</file>

<file path=ppt/charts/_rels/chart9.xml.rels><?xml version="1.0" encoding="UTF-8" standalone="yes"?>
<Relationships xmlns="http://schemas.openxmlformats.org/package/2006/relationships"><Relationship Id="rId3" Type="http://schemas.openxmlformats.org/officeDocument/2006/relationships/oleObject" Target="file:///\\cm.govrn.bg\root\OPDU\&#1054;&#1090;&#1076;&#1077;&#1083;%204%20&#1050;&#1058;&#1055;\Monitoring%20Commettee%20OPGG\2017-11_VII%20ZASEDANIE\&#1043;&#1088;&#1072;&#1092;&#1080;&#1082;&#1080;.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716843062946306"/>
          <c:y val="0.16154556696912986"/>
          <c:w val="0.45261557392607726"/>
          <c:h val="0.77069556130741856"/>
        </c:manualLayout>
      </c:layout>
      <c:pieChart>
        <c:varyColors val="1"/>
        <c:ser>
          <c:idx val="0"/>
          <c:order val="0"/>
          <c:explosion val="6"/>
          <c:dPt>
            <c:idx val="0"/>
            <c:bubble3D val="0"/>
            <c:explosion val="14"/>
            <c:spPr>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1200000"/>
                </a:lightRig>
              </a:scene3d>
              <a:sp3d>
                <a:bevelT prst="relaxedInset"/>
                <a:bevelB prst="relaxedInset"/>
              </a:sp3d>
            </c:spPr>
            <c:extLst>
              <c:ext xmlns:c16="http://schemas.microsoft.com/office/drawing/2014/chart" uri="{C3380CC4-5D6E-409C-BE32-E72D297353CC}">
                <c16:uniqueId val="{00000001-D1C4-44CA-A8CE-E83847F64162}"/>
              </c:ext>
            </c:extLst>
          </c:dPt>
          <c:dPt>
            <c:idx val="1"/>
            <c:bubble3D val="0"/>
            <c:spPr>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03-D1C4-44CA-A8CE-E83847F64162}"/>
              </c:ext>
            </c:extLst>
          </c:dPt>
          <c:dPt>
            <c:idx val="2"/>
            <c:bubble3D val="0"/>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0"/>
                </a:lightRig>
              </a:scene3d>
              <a:sp3d>
                <a:bevelT w="63500" h="25400" prst="relaxedInset"/>
              </a:sp3d>
            </c:spPr>
            <c:extLst>
              <c:ext xmlns:c16="http://schemas.microsoft.com/office/drawing/2014/chart" uri="{C3380CC4-5D6E-409C-BE32-E72D297353CC}">
                <c16:uniqueId val="{00000005-D1C4-44CA-A8CE-E83847F64162}"/>
              </c:ext>
            </c:extLst>
          </c:dPt>
          <c:dPt>
            <c:idx val="3"/>
            <c:bubble3D val="0"/>
            <c:spPr>
              <a:gradFill rotWithShape="1">
                <a:gsLst>
                  <a:gs pos="0">
                    <a:schemeClr val="accent2">
                      <a:lumMod val="60000"/>
                      <a:shade val="51000"/>
                      <a:satMod val="130000"/>
                    </a:schemeClr>
                  </a:gs>
                  <a:gs pos="80000">
                    <a:schemeClr val="accent2">
                      <a:lumMod val="60000"/>
                      <a:shade val="93000"/>
                      <a:satMod val="130000"/>
                    </a:schemeClr>
                  </a:gs>
                  <a:gs pos="100000">
                    <a:schemeClr val="accent2">
                      <a:lumMod val="6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07-D1C4-44CA-A8CE-E83847F64162}"/>
              </c:ext>
            </c:extLst>
          </c:dPt>
          <c:dPt>
            <c:idx val="4"/>
            <c:bubble3D val="0"/>
            <c:spPr>
              <a:gradFill rotWithShape="1">
                <a:gsLst>
                  <a:gs pos="0">
                    <a:schemeClr val="accent4">
                      <a:lumMod val="60000"/>
                      <a:shade val="51000"/>
                      <a:satMod val="130000"/>
                    </a:schemeClr>
                  </a:gs>
                  <a:gs pos="80000">
                    <a:schemeClr val="accent4">
                      <a:lumMod val="60000"/>
                      <a:shade val="93000"/>
                      <a:satMod val="130000"/>
                    </a:schemeClr>
                  </a:gs>
                  <a:gs pos="100000">
                    <a:schemeClr val="accent4">
                      <a:lumMod val="6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09-D1C4-44CA-A8CE-E83847F64162}"/>
              </c:ext>
            </c:extLst>
          </c:dPt>
          <c:dLbls>
            <c:dLbl>
              <c:idx val="0"/>
              <c:layout>
                <c:manualLayout>
                  <c:x val="-2.2783592200600868E-2"/>
                  <c:y val="7.006200688499771E-2"/>
                </c:manualLayout>
              </c:layout>
              <c:tx>
                <c:rich>
                  <a:bodyPr rot="0" spcFirstLastPara="1" vertOverflow="ellipsis" vert="horz" wrap="square" lIns="38100" tIns="19050" rIns="38100" bIns="19050" anchor="ctr" anchorCtr="1">
                    <a:noAutofit/>
                  </a:bodyPr>
                  <a:lstStyle/>
                  <a:p>
                    <a:pPr>
                      <a:defRPr sz="2200" b="1" i="0" u="none" strike="noStrike" kern="1200" baseline="0">
                        <a:solidFill>
                          <a:schemeClr val="tx1"/>
                        </a:solidFill>
                        <a:latin typeface="Helen Bg Light" panose="02000003080000020004" pitchFamily="50" charset="-52"/>
                        <a:ea typeface="+mn-ea"/>
                        <a:cs typeface="+mn-cs"/>
                      </a:defRPr>
                    </a:pPr>
                    <a:r>
                      <a:rPr lang="ru-RU" sz="2200" b="1">
                        <a:solidFill>
                          <a:schemeClr val="tx1"/>
                        </a:solidFill>
                      </a:rPr>
                      <a:t>ПО 1 </a:t>
                    </a:r>
                  </a:p>
                  <a:p>
                    <a:pPr>
                      <a:defRPr sz="2200" b="1">
                        <a:solidFill>
                          <a:schemeClr val="tx1"/>
                        </a:solidFill>
                        <a:latin typeface="Helen Bg Light" panose="02000003080000020004" pitchFamily="50" charset="-52"/>
                      </a:defRPr>
                    </a:pPr>
                    <a:fld id="{49B5768D-434E-4FF6-A11E-DCE7EA23C431}" type="VALUE">
                      <a:rPr lang="ru-RU" sz="2200" b="1">
                        <a:solidFill>
                          <a:schemeClr val="tx1"/>
                        </a:solidFill>
                      </a:rPr>
                      <a:pPr>
                        <a:defRPr sz="2200" b="1">
                          <a:solidFill>
                            <a:schemeClr val="tx1"/>
                          </a:solidFill>
                          <a:latin typeface="Helen Bg Light" panose="02000003080000020004" pitchFamily="50" charset="-52"/>
                        </a:defRPr>
                      </a:pPr>
                      <a:t>[VALUE]</a:t>
                    </a:fld>
                    <a:endParaRPr lang="bg-BG"/>
                  </a:p>
                </c:rich>
              </c:tx>
              <c:spPr>
                <a:noFill/>
                <a:ln>
                  <a:noFill/>
                </a:ln>
                <a:effectLst/>
              </c:spPr>
              <c:txPr>
                <a:bodyPr rot="0" spcFirstLastPara="1" vertOverflow="ellipsis" vert="horz" wrap="square" lIns="38100" tIns="19050" rIns="38100" bIns="19050" anchor="ctr" anchorCtr="1">
                  <a:noAutofit/>
                </a:bodyPr>
                <a:lstStyle/>
                <a:p>
                  <a:pPr>
                    <a:defRPr sz="2200" b="1" i="0" u="none" strike="noStrike" kern="1200" baseline="0">
                      <a:solidFill>
                        <a:schemeClr val="tx1"/>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extLst>
                <c:ext xmlns:c15="http://schemas.microsoft.com/office/drawing/2012/chart" uri="{CE6537A1-D6FC-4f65-9D91-7224C49458BB}">
                  <c15:layout>
                    <c:manualLayout>
                      <c:w val="0.23304890460121055"/>
                      <c:h val="0.15391362457414565"/>
                    </c:manualLayout>
                  </c15:layout>
                  <c15:dlblFieldTable/>
                  <c15:showDataLabelsRange val="0"/>
                </c:ext>
                <c:ext xmlns:c16="http://schemas.microsoft.com/office/drawing/2014/chart" uri="{C3380CC4-5D6E-409C-BE32-E72D297353CC}">
                  <c16:uniqueId val="{00000001-D1C4-44CA-A8CE-E83847F64162}"/>
                </c:ext>
              </c:extLst>
            </c:dLbl>
            <c:dLbl>
              <c:idx val="1"/>
              <c:layout>
                <c:manualLayout>
                  <c:x val="0.17860768027437968"/>
                  <c:y val="0.11216318389684451"/>
                </c:manualLayout>
              </c:layout>
              <c:tx>
                <c:rich>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2200" b="1" i="0" u="none" strike="noStrike" kern="1200" baseline="0">
                        <a:solidFill>
                          <a:schemeClr val="tx1"/>
                        </a:solidFill>
                        <a:latin typeface="Helen Bg Light" panose="02000003080000020004" pitchFamily="50" charset="-52"/>
                        <a:ea typeface="+mn-ea"/>
                        <a:cs typeface="+mn-cs"/>
                      </a:defRPr>
                    </a:pPr>
                    <a:r>
                      <a:rPr lang="ru-RU" sz="2200" b="1" i="0" u="none" strike="noStrike" kern="1200" baseline="0">
                        <a:solidFill>
                          <a:schemeClr val="tx1"/>
                        </a:solidFill>
                        <a:latin typeface="Helen Bg Light" panose="02000003080000020004" pitchFamily="50" charset="-52"/>
                      </a:rPr>
                      <a:t>ПО 2 </a:t>
                    </a:r>
                  </a:p>
                  <a:p>
                    <a:pPr marL="0" marR="0" lvl="0" indent="0" algn="ctr" defTabSz="914400" rtl="0" eaLnBrk="1" fontAlgn="auto" latinLnBrk="0" hangingPunct="1">
                      <a:lnSpc>
                        <a:spcPct val="100000"/>
                      </a:lnSpc>
                      <a:spcBef>
                        <a:spcPts val="0"/>
                      </a:spcBef>
                      <a:spcAft>
                        <a:spcPts val="0"/>
                      </a:spcAft>
                      <a:buClrTx/>
                      <a:buSzTx/>
                      <a:buFontTx/>
                      <a:buNone/>
                      <a:tabLst/>
                      <a:defRPr sz="2200" b="1">
                        <a:solidFill>
                          <a:schemeClr val="tx1"/>
                        </a:solidFill>
                        <a:latin typeface="Helen Bg Light" panose="02000003080000020004" pitchFamily="50" charset="-52"/>
                      </a:defRPr>
                    </a:pPr>
                    <a:fld id="{4549B8FF-06C4-4FC5-93BB-E3099CDD711B}" type="VALUE">
                      <a:rPr lang="ru-RU" sz="2200" b="1">
                        <a:solidFill>
                          <a:schemeClr val="tx1"/>
                        </a:solidFill>
                      </a:rPr>
                      <a:pPr marL="0" marR="0" lvl="0" indent="0" algn="ctr" defTabSz="914400" rtl="0" eaLnBrk="1" fontAlgn="auto" latinLnBrk="0" hangingPunct="1">
                        <a:lnSpc>
                          <a:spcPct val="100000"/>
                        </a:lnSpc>
                        <a:spcBef>
                          <a:spcPts val="0"/>
                        </a:spcBef>
                        <a:spcAft>
                          <a:spcPts val="0"/>
                        </a:spcAft>
                        <a:buClrTx/>
                        <a:buSzTx/>
                        <a:buFontTx/>
                        <a:buNone/>
                        <a:tabLst/>
                        <a:defRPr sz="2200" b="1">
                          <a:solidFill>
                            <a:schemeClr val="tx1"/>
                          </a:solidFill>
                          <a:latin typeface="Helen Bg Light" panose="02000003080000020004" pitchFamily="50" charset="-52"/>
                        </a:defRPr>
                      </a:pPr>
                      <a:t>[VALUE]</a:t>
                    </a:fld>
                    <a:endParaRPr lang="bg-BG"/>
                  </a:p>
                </c:rich>
              </c:tx>
              <c:spPr>
                <a:noFill/>
                <a:ln>
                  <a:noFill/>
                </a:ln>
                <a:effectLst/>
              </c:spPr>
              <c:txPr>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2200" b="1" i="0" u="none" strike="noStrike" kern="1200" baseline="0">
                      <a:solidFill>
                        <a:schemeClr val="tx1"/>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extLst>
                <c:ext xmlns:c15="http://schemas.microsoft.com/office/drawing/2012/chart" uri="{CE6537A1-D6FC-4f65-9D91-7224C49458BB}">
                  <c15:layout>
                    <c:manualLayout>
                      <c:w val="0.22371591943864164"/>
                      <c:h val="0.12760093226542463"/>
                    </c:manualLayout>
                  </c15:layout>
                  <c15:dlblFieldTable/>
                  <c15:showDataLabelsRange val="0"/>
                </c:ext>
                <c:ext xmlns:c16="http://schemas.microsoft.com/office/drawing/2014/chart" uri="{C3380CC4-5D6E-409C-BE32-E72D297353CC}">
                  <c16:uniqueId val="{00000003-D1C4-44CA-A8CE-E83847F64162}"/>
                </c:ext>
              </c:extLst>
            </c:dLbl>
            <c:dLbl>
              <c:idx val="2"/>
              <c:layout>
                <c:manualLayout>
                  <c:x val="7.3772065898246517E-2"/>
                  <c:y val="0.11390360289915288"/>
                </c:manualLayout>
              </c:layout>
              <c:tx>
                <c:rich>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2200" b="1" i="0" u="none" strike="noStrike" kern="1200" baseline="0">
                        <a:solidFill>
                          <a:schemeClr val="tx1"/>
                        </a:solidFill>
                        <a:latin typeface="Helen Bg Light" panose="02000003080000020004" pitchFamily="50" charset="-52"/>
                        <a:ea typeface="+mn-ea"/>
                        <a:cs typeface="+mn-cs"/>
                      </a:defRPr>
                    </a:pPr>
                    <a:r>
                      <a:rPr lang="ru-RU" sz="2200" b="1" i="0" u="none" strike="noStrike" kern="1200" baseline="0">
                        <a:solidFill>
                          <a:schemeClr val="tx1"/>
                        </a:solidFill>
                        <a:latin typeface="Helen Bg Light" panose="02000003080000020004" pitchFamily="50" charset="-52"/>
                      </a:rPr>
                      <a:t>ПО 3 </a:t>
                    </a:r>
                  </a:p>
                  <a:p>
                    <a:pPr marL="0" marR="0" lvl="0" indent="0" algn="ctr" defTabSz="914400" rtl="0" eaLnBrk="1" fontAlgn="auto" latinLnBrk="0" hangingPunct="1">
                      <a:lnSpc>
                        <a:spcPct val="100000"/>
                      </a:lnSpc>
                      <a:spcBef>
                        <a:spcPts val="0"/>
                      </a:spcBef>
                      <a:spcAft>
                        <a:spcPts val="0"/>
                      </a:spcAft>
                      <a:buClrTx/>
                      <a:buSzTx/>
                      <a:buFontTx/>
                      <a:buNone/>
                      <a:tabLst/>
                      <a:defRPr sz="2200" b="1">
                        <a:solidFill>
                          <a:schemeClr val="tx1"/>
                        </a:solidFill>
                        <a:latin typeface="Helen Bg Light" panose="02000003080000020004" pitchFamily="50" charset="-52"/>
                      </a:defRPr>
                    </a:pPr>
                    <a:fld id="{DF3DE769-B058-45EF-B6D5-8DABD15ADAB0}" type="VALUE">
                      <a:rPr lang="ru-RU" sz="2200" b="1">
                        <a:solidFill>
                          <a:schemeClr val="tx1"/>
                        </a:solidFill>
                      </a:rPr>
                      <a:pPr marL="0" marR="0" lvl="0" indent="0" algn="ctr" defTabSz="914400" rtl="0" eaLnBrk="1" fontAlgn="auto" latinLnBrk="0" hangingPunct="1">
                        <a:lnSpc>
                          <a:spcPct val="100000"/>
                        </a:lnSpc>
                        <a:spcBef>
                          <a:spcPts val="0"/>
                        </a:spcBef>
                        <a:spcAft>
                          <a:spcPts val="0"/>
                        </a:spcAft>
                        <a:buClrTx/>
                        <a:buSzTx/>
                        <a:buFontTx/>
                        <a:buNone/>
                        <a:tabLst/>
                        <a:defRPr sz="2200" b="1">
                          <a:solidFill>
                            <a:schemeClr val="tx1"/>
                          </a:solidFill>
                          <a:latin typeface="Helen Bg Light" panose="02000003080000020004" pitchFamily="50" charset="-52"/>
                        </a:defRPr>
                      </a:pPr>
                      <a:t>[VALUE]</a:t>
                    </a:fld>
                    <a:endParaRPr lang="bg-BG"/>
                  </a:p>
                </c:rich>
              </c:tx>
              <c:spPr>
                <a:noFill/>
                <a:ln>
                  <a:noFill/>
                </a:ln>
                <a:effectLst/>
              </c:spPr>
              <c:txPr>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2200" b="1" i="0" u="none" strike="noStrike" kern="1200" baseline="0">
                      <a:solidFill>
                        <a:schemeClr val="tx1"/>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extLst>
                <c:ext xmlns:c15="http://schemas.microsoft.com/office/drawing/2012/chart" uri="{CE6537A1-D6FC-4f65-9D91-7224C49458BB}">
                  <c15:layout>
                    <c:manualLayout>
                      <c:w val="0.22541659971075045"/>
                      <c:h val="0.12760093226542463"/>
                    </c:manualLayout>
                  </c15:layout>
                  <c15:dlblFieldTable/>
                  <c15:showDataLabelsRange val="0"/>
                </c:ext>
                <c:ext xmlns:c16="http://schemas.microsoft.com/office/drawing/2014/chart" uri="{C3380CC4-5D6E-409C-BE32-E72D297353CC}">
                  <c16:uniqueId val="{00000005-D1C4-44CA-A8CE-E83847F64162}"/>
                </c:ext>
              </c:extLst>
            </c:dLbl>
            <c:dLbl>
              <c:idx val="3"/>
              <c:layout>
                <c:manualLayout>
                  <c:x val="4.5343792749098263E-2"/>
                  <c:y val="-0.12075293628836033"/>
                </c:manualLayout>
              </c:layout>
              <c:tx>
                <c:rich>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2200" b="1" i="0" u="none" strike="noStrike" kern="1200" baseline="0">
                        <a:solidFill>
                          <a:schemeClr val="tx1"/>
                        </a:solidFill>
                        <a:latin typeface="Helen Bg Light" panose="02000003080000020004" pitchFamily="50" charset="-52"/>
                        <a:ea typeface="+mn-ea"/>
                        <a:cs typeface="+mn-cs"/>
                      </a:defRPr>
                    </a:pPr>
                    <a:r>
                      <a:rPr lang="ru-RU" sz="2200" b="1" i="0" u="none" strike="noStrike" kern="1200" baseline="0">
                        <a:solidFill>
                          <a:schemeClr val="tx1"/>
                        </a:solidFill>
                        <a:latin typeface="Helen Bg Light" panose="02000003080000020004" pitchFamily="50" charset="-52"/>
                      </a:rPr>
                      <a:t>ПО 4</a:t>
                    </a:r>
                  </a:p>
                  <a:p>
                    <a:pPr marL="0" marR="0" lvl="0" indent="0" algn="ctr" defTabSz="914400" rtl="0" eaLnBrk="1" fontAlgn="auto" latinLnBrk="0" hangingPunct="1">
                      <a:lnSpc>
                        <a:spcPct val="100000"/>
                      </a:lnSpc>
                      <a:spcBef>
                        <a:spcPts val="0"/>
                      </a:spcBef>
                      <a:spcAft>
                        <a:spcPts val="0"/>
                      </a:spcAft>
                      <a:buClrTx/>
                      <a:buSzTx/>
                      <a:buFontTx/>
                      <a:buNone/>
                      <a:tabLst/>
                      <a:defRPr sz="2200" b="1">
                        <a:solidFill>
                          <a:schemeClr val="tx1"/>
                        </a:solidFill>
                        <a:latin typeface="Helen Bg Light" panose="02000003080000020004" pitchFamily="50" charset="-52"/>
                      </a:defRPr>
                    </a:pPr>
                    <a:fld id="{DB89711A-9BED-423D-A937-2B6AA39FB4CA}" type="VALUE">
                      <a:rPr lang="ru-RU" sz="2200" b="1">
                        <a:solidFill>
                          <a:schemeClr val="tx1"/>
                        </a:solidFill>
                      </a:rPr>
                      <a:pPr marL="0" marR="0" lvl="0" indent="0" algn="ctr" defTabSz="914400" rtl="0" eaLnBrk="1" fontAlgn="auto" latinLnBrk="0" hangingPunct="1">
                        <a:lnSpc>
                          <a:spcPct val="100000"/>
                        </a:lnSpc>
                        <a:spcBef>
                          <a:spcPts val="0"/>
                        </a:spcBef>
                        <a:spcAft>
                          <a:spcPts val="0"/>
                        </a:spcAft>
                        <a:buClrTx/>
                        <a:buSzTx/>
                        <a:buFontTx/>
                        <a:buNone/>
                        <a:tabLst/>
                        <a:defRPr sz="2200" b="1">
                          <a:solidFill>
                            <a:schemeClr val="tx1"/>
                          </a:solidFill>
                          <a:latin typeface="Helen Bg Light" panose="02000003080000020004" pitchFamily="50" charset="-52"/>
                        </a:defRPr>
                      </a:pPr>
                      <a:t>[VALUE]</a:t>
                    </a:fld>
                    <a:endParaRPr lang="bg-BG"/>
                  </a:p>
                </c:rich>
              </c:tx>
              <c:spPr>
                <a:noFill/>
                <a:ln>
                  <a:noFill/>
                </a:ln>
                <a:effectLst/>
              </c:spPr>
              <c:txPr>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2200" b="1" i="0" u="none" strike="noStrike" kern="1200" baseline="0">
                      <a:solidFill>
                        <a:schemeClr val="tx1"/>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extLst>
                <c:ext xmlns:c15="http://schemas.microsoft.com/office/drawing/2012/chart" uri="{CE6537A1-D6FC-4f65-9D91-7224C49458BB}">
                  <c15:layout>
                    <c:manualLayout>
                      <c:w val="0.24072272215973003"/>
                      <c:h val="0.12760093226542463"/>
                    </c:manualLayout>
                  </c15:layout>
                  <c15:dlblFieldTable/>
                  <c15:showDataLabelsRange val="0"/>
                </c:ext>
                <c:ext xmlns:c16="http://schemas.microsoft.com/office/drawing/2014/chart" uri="{C3380CC4-5D6E-409C-BE32-E72D297353CC}">
                  <c16:uniqueId val="{00000007-D1C4-44CA-A8CE-E83847F64162}"/>
                </c:ext>
              </c:extLst>
            </c:dLbl>
            <c:dLbl>
              <c:idx val="4"/>
              <c:layout>
                <c:manualLayout>
                  <c:x val="0.25112010001243612"/>
                  <c:y val="-4.2788049598375136E-2"/>
                </c:manualLayout>
              </c:layout>
              <c:tx>
                <c:rich>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2200" b="1" i="0" u="none" strike="noStrike" kern="1200" baseline="0">
                        <a:solidFill>
                          <a:schemeClr val="tx1"/>
                        </a:solidFill>
                        <a:latin typeface="Helen Bg Light" panose="02000003080000020004" pitchFamily="50" charset="-52"/>
                        <a:ea typeface="+mn-ea"/>
                        <a:cs typeface="+mn-cs"/>
                      </a:defRPr>
                    </a:pPr>
                    <a:r>
                      <a:rPr lang="ru-RU" sz="2200" b="1" i="0" u="none" strike="noStrike" kern="1200" baseline="0">
                        <a:solidFill>
                          <a:schemeClr val="tx1"/>
                        </a:solidFill>
                        <a:latin typeface="Helen Bg Light" panose="02000003080000020004" pitchFamily="50" charset="-52"/>
                      </a:rPr>
                      <a:t>ПО 5</a:t>
                    </a:r>
                  </a:p>
                  <a:p>
                    <a:pPr marL="0" marR="0" lvl="0" indent="0" algn="ctr" defTabSz="914400" rtl="0" eaLnBrk="1" fontAlgn="auto" latinLnBrk="0" hangingPunct="1">
                      <a:lnSpc>
                        <a:spcPct val="100000"/>
                      </a:lnSpc>
                      <a:spcBef>
                        <a:spcPts val="0"/>
                      </a:spcBef>
                      <a:spcAft>
                        <a:spcPts val="0"/>
                      </a:spcAft>
                      <a:buClrTx/>
                      <a:buSzTx/>
                      <a:buFontTx/>
                      <a:buNone/>
                      <a:tabLst/>
                      <a:defRPr sz="2200" b="1">
                        <a:solidFill>
                          <a:schemeClr val="tx1"/>
                        </a:solidFill>
                        <a:latin typeface="Helen Bg Light" panose="02000003080000020004" pitchFamily="50" charset="-52"/>
                      </a:defRPr>
                    </a:pPr>
                    <a:fld id="{C797C2E7-62AA-4AB7-9172-1285718D956F}" type="VALUE">
                      <a:rPr lang="ru-RU" sz="2200" b="1">
                        <a:solidFill>
                          <a:schemeClr val="tx1"/>
                        </a:solidFill>
                      </a:rPr>
                      <a:pPr marL="0" marR="0" lvl="0" indent="0" algn="ctr" defTabSz="914400" rtl="0" eaLnBrk="1" fontAlgn="auto" latinLnBrk="0" hangingPunct="1">
                        <a:lnSpc>
                          <a:spcPct val="100000"/>
                        </a:lnSpc>
                        <a:spcBef>
                          <a:spcPts val="0"/>
                        </a:spcBef>
                        <a:spcAft>
                          <a:spcPts val="0"/>
                        </a:spcAft>
                        <a:buClrTx/>
                        <a:buSzTx/>
                        <a:buFontTx/>
                        <a:buNone/>
                        <a:tabLst/>
                        <a:defRPr sz="2200" b="1">
                          <a:solidFill>
                            <a:schemeClr val="tx1"/>
                          </a:solidFill>
                          <a:latin typeface="Helen Bg Light" panose="02000003080000020004" pitchFamily="50" charset="-52"/>
                        </a:defRPr>
                      </a:pPr>
                      <a:t>[VALUE]</a:t>
                    </a:fld>
                    <a:endParaRPr lang="bg-BG"/>
                  </a:p>
                </c:rich>
              </c:tx>
              <c:spPr>
                <a:noFill/>
                <a:ln>
                  <a:noFill/>
                </a:ln>
                <a:effectLst/>
              </c:spPr>
              <c:txPr>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2200" b="1" i="0" u="none" strike="noStrike" kern="1200" baseline="0">
                      <a:solidFill>
                        <a:schemeClr val="tx1"/>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extLst>
                <c:ext xmlns:c15="http://schemas.microsoft.com/office/drawing/2012/chart" uri="{CE6537A1-D6FC-4f65-9D91-7224C49458BB}">
                  <c15:layout>
                    <c:manualLayout>
                      <c:w val="0.2271172799828593"/>
                      <c:h val="0.12760093226542463"/>
                    </c:manualLayout>
                  </c15:layout>
                  <c15:dlblFieldTable/>
                  <c15:showDataLabelsRange val="0"/>
                </c:ext>
                <c:ext xmlns:c16="http://schemas.microsoft.com/office/drawing/2014/chart" uri="{C3380CC4-5D6E-409C-BE32-E72D297353CC}">
                  <c16:uniqueId val="{00000009-D1C4-44CA-A8CE-E83847F64162}"/>
                </c:ext>
              </c:extLst>
            </c:dLbl>
            <c:spPr>
              <a:noFill/>
              <a:ln>
                <a:noFill/>
              </a:ln>
              <a:effectLst/>
            </c:spPr>
            <c:txPr>
              <a:bodyPr rot="0" spcFirstLastPara="1" vertOverflow="ellipsis" vert="horz" wrap="square" lIns="38100" tIns="19050" rIns="38100" bIns="19050" anchor="ctr" anchorCtr="1">
                <a:spAutoFit/>
              </a:bodyPr>
              <a:lstStyle/>
              <a:p>
                <a:pPr>
                  <a:defRPr sz="2200" b="1" i="0" u="none" strike="noStrike" kern="1200" baseline="0">
                    <a:solidFill>
                      <a:schemeClr val="tx1"/>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'Дог. Серт.'!$D$4:$D$8</c:f>
              <c:strCache>
                <c:ptCount val="5"/>
                <c:pt idx="0">
                  <c:v>ПО 1</c:v>
                </c:pt>
                <c:pt idx="1">
                  <c:v>ПО 2</c:v>
                </c:pt>
                <c:pt idx="2">
                  <c:v>ПО 3</c:v>
                </c:pt>
                <c:pt idx="3">
                  <c:v>ПО 4</c:v>
                </c:pt>
                <c:pt idx="4">
                  <c:v>ПО 5</c:v>
                </c:pt>
              </c:strCache>
            </c:strRef>
          </c:cat>
          <c:val>
            <c:numRef>
              <c:f>'Дог. Серт.'!$E$4:$E$8</c:f>
              <c:numCache>
                <c:formatCode>#,##0</c:formatCode>
                <c:ptCount val="5"/>
                <c:pt idx="0">
                  <c:v>184199663.22</c:v>
                </c:pt>
                <c:pt idx="1">
                  <c:v>51843114.469999999</c:v>
                </c:pt>
                <c:pt idx="2">
                  <c:v>31335804.140000001</c:v>
                </c:pt>
                <c:pt idx="3">
                  <c:v>103516712.66</c:v>
                </c:pt>
                <c:pt idx="4">
                  <c:v>22752498.800000001</c:v>
                </c:pt>
              </c:numCache>
            </c:numRef>
          </c:val>
          <c:extLst>
            <c:ext xmlns:c16="http://schemas.microsoft.com/office/drawing/2014/chart" uri="{C3380CC4-5D6E-409C-BE32-E72D297353CC}">
              <c16:uniqueId val="{0000000A-D1C4-44CA-A8CE-E83847F64162}"/>
            </c:ext>
          </c:extLst>
        </c:ser>
        <c:dLbls>
          <c:dLblPos val="bestFit"/>
          <c:showLegendKey val="0"/>
          <c:showVal val="1"/>
          <c:showCatName val="0"/>
          <c:showSerName val="0"/>
          <c:showPercent val="0"/>
          <c:showBubbleSize val="0"/>
          <c:showLeaderLines val="1"/>
        </c:dLbls>
        <c:firstSliceAng val="188"/>
      </c:pieChart>
      <c:spPr>
        <a:noFill/>
        <a:ln>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a:latin typeface="Helen Bg Light" panose="02000003080000020004" pitchFamily="50" charset="-52"/>
              </a:rPr>
              <a:t>СКЛЮЧЕНИ ДОГОВОРИ ПО ПРИОРИТЕТНИ</a:t>
            </a:r>
            <a:r>
              <a:rPr lang="bg-BG" sz="2000" baseline="0">
                <a:latin typeface="Helen Bg Light" panose="02000003080000020004" pitchFamily="50" charset="-52"/>
              </a:rPr>
              <a:t> ОСИ (В ЛЕВА)</a:t>
            </a:r>
            <a:endParaRPr lang="en-US" sz="2000">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a:noFill/>
        </a:ln>
        <a:effectLst/>
      </c:spPr>
    </c:plotArea>
    <c:plotVisOnly val="1"/>
    <c:dispBlanksAs val="gap"/>
    <c:showDLblsOverMax val="0"/>
  </c:chart>
  <c:spPr>
    <a:noFill/>
    <a:ln>
      <a:noFill/>
    </a:ln>
    <a:effectLst/>
  </c:spPr>
  <c:txPr>
    <a:bodyPr/>
    <a:lstStyle/>
    <a:p>
      <a:pPr>
        <a:defRPr/>
      </a:pPr>
      <a:endParaRPr lang="bg-BG"/>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b="1">
                <a:latin typeface="Helen Bg Light" panose="02000003080000020004" pitchFamily="50" charset="-52"/>
              </a:rPr>
              <a:t>СКЛЮЧЕНИ ДОГОВОРИ ПО ПРИОРИТЕТНИ</a:t>
            </a:r>
            <a:r>
              <a:rPr lang="bg-BG" sz="2000" b="1" baseline="0">
                <a:latin typeface="Helen Bg Light" panose="02000003080000020004" pitchFamily="50" charset="-52"/>
              </a:rPr>
              <a:t> ОСИ (В ЛЕВА)</a:t>
            </a:r>
            <a:endParaRPr lang="en-US" sz="2000" b="1">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w="25400">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a:latin typeface="Helen Bg Light" panose="02000003080000020004" pitchFamily="50" charset="-52"/>
              </a:rPr>
              <a:t>СКЛЮЧЕНИ ДОГОВОРИ ПО ПРИОРИТЕТНИ</a:t>
            </a:r>
            <a:r>
              <a:rPr lang="bg-BG" sz="2000" baseline="0">
                <a:latin typeface="Helen Bg Light" panose="02000003080000020004" pitchFamily="50" charset="-52"/>
              </a:rPr>
              <a:t> ОСИ (В ЛЕВА)</a:t>
            </a:r>
            <a:endParaRPr lang="en-US" sz="2000">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a:noFill/>
        </a:ln>
        <a:effectLst/>
      </c:spPr>
    </c:plotArea>
    <c:plotVisOnly val="1"/>
    <c:dispBlanksAs val="gap"/>
    <c:showDLblsOverMax val="0"/>
  </c:chart>
  <c:spPr>
    <a:noFill/>
    <a:ln>
      <a:noFill/>
    </a:ln>
    <a:effectLst/>
  </c:spPr>
  <c:txPr>
    <a:bodyPr/>
    <a:lstStyle/>
    <a:p>
      <a:pPr>
        <a:defRPr/>
      </a:pPr>
      <a:endParaRPr lang="bg-BG"/>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b="1">
                <a:latin typeface="Helen Bg Light" panose="02000003080000020004" pitchFamily="50" charset="-52"/>
              </a:rPr>
              <a:t>СКЛЮЧЕНИ ДОГОВОРИ ПО ПРИОРИТЕТНИ</a:t>
            </a:r>
            <a:r>
              <a:rPr lang="bg-BG" sz="2000" b="1" baseline="0">
                <a:latin typeface="Helen Bg Light" panose="02000003080000020004" pitchFamily="50" charset="-52"/>
              </a:rPr>
              <a:t> ОСИ (В ЛЕВА)</a:t>
            </a:r>
            <a:endParaRPr lang="en-US" sz="2000" b="1">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w="25400">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a:latin typeface="Helen Bg Light" panose="02000003080000020004" pitchFamily="50" charset="-52"/>
              </a:rPr>
              <a:t>СКЛЮЧЕНИ ДОГОВОРИ ПО ПРИОРИТЕТНИ</a:t>
            </a:r>
            <a:r>
              <a:rPr lang="bg-BG" sz="2000" baseline="0">
                <a:latin typeface="Helen Bg Light" panose="02000003080000020004" pitchFamily="50" charset="-52"/>
              </a:rPr>
              <a:t> ОСИ (В ЛЕВА)</a:t>
            </a:r>
            <a:endParaRPr lang="en-US" sz="2000">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a:noFill/>
        </a:ln>
        <a:effectLst/>
      </c:spPr>
    </c:plotArea>
    <c:plotVisOnly val="1"/>
    <c:dispBlanksAs val="gap"/>
    <c:showDLblsOverMax val="0"/>
  </c:chart>
  <c:spPr>
    <a:noFill/>
    <a:ln>
      <a:noFill/>
    </a:ln>
    <a:effectLst/>
  </c:spPr>
  <c:txPr>
    <a:bodyPr/>
    <a:lstStyle/>
    <a:p>
      <a:pPr>
        <a:defRPr/>
      </a:pPr>
      <a:endParaRPr lang="bg-BG"/>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b="1">
                <a:latin typeface="Helen Bg Light" panose="02000003080000020004" pitchFamily="50" charset="-52"/>
              </a:rPr>
              <a:t>СКЛЮЧЕНИ ДОГОВОРИ ПО ПРИОРИТЕТНИ</a:t>
            </a:r>
            <a:r>
              <a:rPr lang="bg-BG" sz="2000" b="1" baseline="0">
                <a:latin typeface="Helen Bg Light" panose="02000003080000020004" pitchFamily="50" charset="-52"/>
              </a:rPr>
              <a:t> ОСИ (В ЛЕВА)</a:t>
            </a:r>
            <a:endParaRPr lang="en-US" sz="2000" b="1">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w="25400">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a:latin typeface="Helen Bg Light" panose="02000003080000020004" pitchFamily="50" charset="-52"/>
              </a:rPr>
              <a:t>СКЛЮЧЕНИ ДОГОВОРИ ПО ПРИОРИТЕТНИ</a:t>
            </a:r>
            <a:r>
              <a:rPr lang="bg-BG" sz="2000" baseline="0">
                <a:latin typeface="Helen Bg Light" panose="02000003080000020004" pitchFamily="50" charset="-52"/>
              </a:rPr>
              <a:t> ОСИ (В ЛЕВА)</a:t>
            </a:r>
            <a:endParaRPr lang="en-US" sz="2000">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a:noFill/>
        </a:ln>
        <a:effectLst/>
      </c:spPr>
    </c:plotArea>
    <c:plotVisOnly val="1"/>
    <c:dispBlanksAs val="gap"/>
    <c:showDLblsOverMax val="0"/>
  </c:chart>
  <c:spPr>
    <a:noFill/>
    <a:ln>
      <a:noFill/>
    </a:ln>
    <a:effectLst/>
  </c:spPr>
  <c:txPr>
    <a:bodyPr/>
    <a:lstStyle/>
    <a:p>
      <a:pPr>
        <a:defRPr/>
      </a:pPr>
      <a:endParaRPr lang="bg-BG"/>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b="1">
                <a:latin typeface="Helen Bg Light" panose="02000003080000020004" pitchFamily="50" charset="-52"/>
              </a:rPr>
              <a:t>СКЛЮЧЕНИ ДОГОВОРИ ПО ПРИОРИТЕТНИ</a:t>
            </a:r>
            <a:r>
              <a:rPr lang="bg-BG" sz="2000" b="1" baseline="0">
                <a:latin typeface="Helen Bg Light" panose="02000003080000020004" pitchFamily="50" charset="-52"/>
              </a:rPr>
              <a:t> ОСИ (В ЛЕВА)</a:t>
            </a:r>
            <a:endParaRPr lang="en-US" sz="2000" b="1">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w="25400">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8.1250000000000003E-2"/>
          <c:y val="0.16299577001713289"/>
          <c:w val="0.90125"/>
          <c:h val="0.65198308006853156"/>
        </c:manualLayout>
      </c:layout>
      <c:barChart>
        <c:barDir val="col"/>
        <c:grouping val="clustered"/>
        <c:varyColors val="0"/>
        <c:ser>
          <c:idx val="4"/>
          <c:order val="0"/>
          <c:tx>
            <c:strRef>
              <c:f>изпълнение!$O$16</c:f>
              <c:strCache>
                <c:ptCount val="1"/>
                <c:pt idx="0">
                  <c:v>Финансов план</c:v>
                </c:pt>
              </c:strCache>
            </c:strRef>
          </c:tx>
          <c:spPr>
            <a:gradFill rotWithShape="1">
              <a:gsLst>
                <a:gs pos="0">
                  <a:schemeClr val="accent2">
                    <a:tint val="54000"/>
                    <a:shade val="51000"/>
                    <a:satMod val="130000"/>
                  </a:schemeClr>
                </a:gs>
                <a:gs pos="80000">
                  <a:schemeClr val="accent2">
                    <a:tint val="54000"/>
                    <a:shade val="93000"/>
                    <a:satMod val="130000"/>
                  </a:schemeClr>
                </a:gs>
                <a:gs pos="100000">
                  <a:schemeClr val="accent2">
                    <a:tint val="54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dLbl>
              <c:idx val="0"/>
              <c:layout>
                <c:manualLayout>
                  <c:x val="-1.5100039545458035E-3"/>
                  <c:y val="-3.7782930590049583E-3"/>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48B5-4451-BCA0-E8C07582A585}"/>
                </c:ext>
              </c:extLst>
            </c:dLbl>
            <c:dLbl>
              <c:idx val="1"/>
              <c:layout>
                <c:manualLayout>
                  <c:x val="-1.5100039545457896E-3"/>
                  <c:y val="8.8056981309610014E-3"/>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48B5-4451-BCA0-E8C07582A585}"/>
                </c:ext>
              </c:extLst>
            </c:dLbl>
            <c:dLbl>
              <c:idx val="2"/>
              <c:layout>
                <c:manualLayout>
                  <c:x val="1.5100039545457896E-3"/>
                  <c:y val="-1.527705218897441E-2"/>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48B5-4451-BCA0-E8C07582A585}"/>
                </c:ext>
              </c:extLst>
            </c:dLbl>
            <c:dLbl>
              <c:idx val="3"/>
              <c:layout>
                <c:manualLayout>
                  <c:x val="-1.3590035590912106E-2"/>
                  <c:y val="-4.0528598862618805E-3"/>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48B5-4451-BCA0-E8C07582A585}"/>
                </c:ext>
              </c:extLst>
            </c:dLbl>
            <c:dLbl>
              <c:idx val="4"/>
              <c:layout>
                <c:manualLayout>
                  <c:x val="-6.0400158181831585E-3"/>
                  <c:y val="-2.8898554687464633E-3"/>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48B5-4451-BCA0-E8C07582A585}"/>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rgbClr val="3B19B7"/>
                    </a:solidFill>
                    <a:latin typeface="Helen Bg Light" panose="02000003080000020004" pitchFamily="50" charset="-52"/>
                    <a:ea typeface="+mn-ea"/>
                    <a:cs typeface="+mn-cs"/>
                  </a:defRPr>
                </a:pPr>
                <a:endParaRPr lang="bg-BG"/>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изпълнение!$N$17:$N$21</c:f>
              <c:strCache>
                <c:ptCount val="5"/>
                <c:pt idx="0">
                  <c:v>ПО 1</c:v>
                </c:pt>
                <c:pt idx="1">
                  <c:v>ПО 2</c:v>
                </c:pt>
                <c:pt idx="2">
                  <c:v>ПО 3</c:v>
                </c:pt>
                <c:pt idx="3">
                  <c:v>ПО 4</c:v>
                </c:pt>
                <c:pt idx="4">
                  <c:v>ПО 5</c:v>
                </c:pt>
              </c:strCache>
            </c:strRef>
          </c:cat>
          <c:val>
            <c:numRef>
              <c:f>изпълнение!$O$17:$O$21</c:f>
              <c:numCache>
                <c:formatCode>#\ ##0.0</c:formatCode>
                <c:ptCount val="5"/>
                <c:pt idx="0">
                  <c:v>271.79776851920002</c:v>
                </c:pt>
                <c:pt idx="1">
                  <c:v>149.34718997659999</c:v>
                </c:pt>
                <c:pt idx="2">
                  <c:v>69.478069984400008</c:v>
                </c:pt>
                <c:pt idx="3">
                  <c:v>139.115036984</c:v>
                </c:pt>
                <c:pt idx="4">
                  <c:v>23.802085999999999</c:v>
                </c:pt>
              </c:numCache>
            </c:numRef>
          </c:val>
          <c:extLst>
            <c:ext xmlns:c16="http://schemas.microsoft.com/office/drawing/2014/chart" uri="{C3380CC4-5D6E-409C-BE32-E72D297353CC}">
              <c16:uniqueId val="{00000005-48B5-4451-BCA0-E8C07582A585}"/>
            </c:ext>
          </c:extLst>
        </c:ser>
        <c:ser>
          <c:idx val="0"/>
          <c:order val="1"/>
          <c:tx>
            <c:strRef>
              <c:f>изпълнение!$P$16</c:f>
              <c:strCache>
                <c:ptCount val="1"/>
                <c:pt idx="0">
                  <c:v>Договорени средства</c:v>
                </c:pt>
              </c:strCache>
            </c:strRef>
          </c:tx>
          <c:spPr>
            <a:gradFill rotWithShape="1">
              <a:gsLst>
                <a:gs pos="0">
                  <a:schemeClr val="accent2">
                    <a:shade val="53000"/>
                    <a:shade val="51000"/>
                    <a:satMod val="130000"/>
                  </a:schemeClr>
                </a:gs>
                <a:gs pos="80000">
                  <a:schemeClr val="accent2">
                    <a:shade val="53000"/>
                    <a:shade val="93000"/>
                    <a:satMod val="130000"/>
                  </a:schemeClr>
                </a:gs>
                <a:gs pos="100000">
                  <a:schemeClr val="accent2">
                    <a:shade val="53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dLbl>
              <c:idx val="0"/>
              <c:layout>
                <c:manualLayout>
                  <c:x val="3.2615702277705987E-2"/>
                  <c:y val="-2.436682704004069E-2"/>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C-48B5-4451-BCA0-E8C07582A585}"/>
                </c:ext>
              </c:extLst>
            </c:dLbl>
            <c:dLbl>
              <c:idx val="1"/>
              <c:layout>
                <c:manualLayout>
                  <c:x val="2.7032743037616783E-2"/>
                  <c:y val="1.154059714851881E-2"/>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6-48B5-4451-BCA0-E8C07582A585}"/>
                </c:ext>
              </c:extLst>
            </c:dLbl>
            <c:dLbl>
              <c:idx val="2"/>
              <c:layout>
                <c:manualLayout>
                  <c:x val="2.4012616718298994E-2"/>
                  <c:y val="7.8584127304123161E-3"/>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7-48B5-4451-BCA0-E8C07582A585}"/>
                </c:ext>
              </c:extLst>
            </c:dLbl>
            <c:dLbl>
              <c:idx val="3"/>
              <c:layout>
                <c:manualLayout>
                  <c:x val="3.1710083045461579E-2"/>
                  <c:y val="-1.2014618816134947E-2"/>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8-48B5-4451-BCA0-E8C07582A585}"/>
                </c:ext>
              </c:extLst>
            </c:dLbl>
            <c:dLbl>
              <c:idx val="4"/>
              <c:layout>
                <c:manualLayout>
                  <c:x val="2.4160063272732523E-2"/>
                  <c:y val="-5.7493795649847393E-3"/>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9-48B5-4451-BCA0-E8C07582A585}"/>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rgbClr val="3B19B7"/>
                    </a:solidFill>
                    <a:latin typeface="Helen Bg Light" panose="02000003080000020004" pitchFamily="50" charset="-52"/>
                    <a:ea typeface="+mn-ea"/>
                    <a:cs typeface="+mn-cs"/>
                  </a:defRPr>
                </a:pPr>
                <a:endParaRPr lang="bg-BG"/>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изпълнение!$N$17:$N$21</c:f>
              <c:strCache>
                <c:ptCount val="5"/>
                <c:pt idx="0">
                  <c:v>ПО 1</c:v>
                </c:pt>
                <c:pt idx="1">
                  <c:v>ПО 2</c:v>
                </c:pt>
                <c:pt idx="2">
                  <c:v>ПО 3</c:v>
                </c:pt>
                <c:pt idx="3">
                  <c:v>ПО 4</c:v>
                </c:pt>
                <c:pt idx="4">
                  <c:v>ПО 5</c:v>
                </c:pt>
              </c:strCache>
            </c:strRef>
          </c:cat>
          <c:val>
            <c:numRef>
              <c:f>изпълнение!$P$17:$P$21</c:f>
              <c:numCache>
                <c:formatCode>#\ ##0.0</c:formatCode>
                <c:ptCount val="5"/>
                <c:pt idx="0">
                  <c:v>184.19966321999999</c:v>
                </c:pt>
                <c:pt idx="1">
                  <c:v>51.843114469999996</c:v>
                </c:pt>
                <c:pt idx="2">
                  <c:v>31.33580414</c:v>
                </c:pt>
                <c:pt idx="3">
                  <c:v>103.51671266</c:v>
                </c:pt>
                <c:pt idx="4">
                  <c:v>22.752498800000001</c:v>
                </c:pt>
              </c:numCache>
            </c:numRef>
          </c:val>
          <c:extLst>
            <c:ext xmlns:c16="http://schemas.microsoft.com/office/drawing/2014/chart" uri="{C3380CC4-5D6E-409C-BE32-E72D297353CC}">
              <c16:uniqueId val="{0000000A-48B5-4451-BCA0-E8C07582A585}"/>
            </c:ext>
          </c:extLst>
        </c:ser>
        <c:dLbls>
          <c:showLegendKey val="0"/>
          <c:showVal val="0"/>
          <c:showCatName val="0"/>
          <c:showSerName val="0"/>
          <c:showPercent val="0"/>
          <c:showBubbleSize val="0"/>
        </c:dLbls>
        <c:gapWidth val="100"/>
        <c:overlap val="36"/>
        <c:axId val="-606549824"/>
        <c:axId val="-606542752"/>
        <c:extLst>
          <c:ext xmlns:c15="http://schemas.microsoft.com/office/drawing/2012/chart" uri="{02D57815-91ED-43cb-92C2-25804820EDAC}">
            <c15:filteredBarSeries>
              <c15:ser>
                <c:idx val="2"/>
                <c:order val="2"/>
                <c:tx>
                  <c:strRef>
                    <c:extLst>
                      <c:ext uri="{02D57815-91ED-43cb-92C2-25804820EDAC}">
                        <c15:formulaRef>
                          <c15:sqref>изпълнение!$S$7</c15:sqref>
                        </c15:formulaRef>
                      </c:ext>
                    </c:extLst>
                    <c:strCache>
                      <c:ptCount val="1"/>
                      <c:pt idx="0">
                        <c:v>44 411 258,42</c:v>
                      </c:pt>
                    </c:strCache>
                  </c:strRef>
                </c:tx>
                <c:spPr>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bg-BG"/>
                    </a:p>
                  </c:txPr>
                  <c:dLblPos val="ctr"/>
                  <c:showLegendKey val="0"/>
                  <c:showVal val="1"/>
                  <c:showCatName val="0"/>
                  <c:showSerName val="0"/>
                  <c:showPercent val="0"/>
                  <c:showBubbleSize val="0"/>
                  <c:showLeaderLines val="0"/>
                  <c:extLst>
                    <c:ext uri="{CE6537A1-D6FC-4f65-9D91-7224C49458BB}">
                      <c15:showLeaderLines val="0"/>
                    </c:ext>
                  </c:extLst>
                </c:dLbls>
                <c:cat>
                  <c:strRef>
                    <c:extLst>
                      <c:ext uri="{02D57815-91ED-43cb-92C2-25804820EDAC}">
                        <c15:formulaRef>
                          <c15:sqref>изпълнение!$N$17:$N$21</c15:sqref>
                        </c15:formulaRef>
                      </c:ext>
                    </c:extLst>
                    <c:strCache>
                      <c:ptCount val="5"/>
                      <c:pt idx="0">
                        <c:v>ПО 1</c:v>
                      </c:pt>
                      <c:pt idx="1">
                        <c:v>ПО 2</c:v>
                      </c:pt>
                      <c:pt idx="2">
                        <c:v>ПО 3</c:v>
                      </c:pt>
                      <c:pt idx="3">
                        <c:v>ПО 4</c:v>
                      </c:pt>
                      <c:pt idx="4">
                        <c:v>ПО 5</c:v>
                      </c:pt>
                    </c:strCache>
                  </c:strRef>
                </c:cat>
                <c:val>
                  <c:numRef>
                    <c:extLst>
                      <c:ext uri="{02D57815-91ED-43cb-92C2-25804820EDAC}">
                        <c15:formulaRef>
                          <c15:sqref>изпълнение!$S$9:$S$13</c15:sqref>
                        </c15:formulaRef>
                      </c:ext>
                    </c:extLst>
                    <c:numCache>
                      <c:formatCode>#,##0.00</c:formatCode>
                      <c:ptCount val="5"/>
                      <c:pt idx="0">
                        <c:v>9919355.7200000007</c:v>
                      </c:pt>
                      <c:pt idx="1">
                        <c:v>38569646.520000003</c:v>
                      </c:pt>
                      <c:pt idx="2">
                        <c:v>7626394.1799999997</c:v>
                      </c:pt>
                      <c:pt idx="3">
                        <c:v>118632053.72</c:v>
                      </c:pt>
                    </c:numCache>
                  </c:numRef>
                </c:val>
                <c:extLst>
                  <c:ext xmlns:c16="http://schemas.microsoft.com/office/drawing/2014/chart" uri="{C3380CC4-5D6E-409C-BE32-E72D297353CC}">
                    <c16:uniqueId val="{0000000B-48B5-4451-BCA0-E8C07582A585}"/>
                  </c:ext>
                </c:extLst>
              </c15:ser>
            </c15:filteredBarSeries>
          </c:ext>
        </c:extLst>
      </c:barChart>
      <c:catAx>
        <c:axId val="-606549824"/>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0" spcFirstLastPara="1" vertOverflow="ellipsis" wrap="square" anchor="ctr" anchorCtr="1"/>
          <a:lstStyle/>
          <a:p>
            <a:pPr>
              <a:defRPr sz="1600" b="0" i="0" u="none" strike="noStrike" kern="1200" baseline="0">
                <a:solidFill>
                  <a:srgbClr val="3B19B7"/>
                </a:solidFill>
                <a:latin typeface="Helen Bg Light" panose="02000003080000020004" pitchFamily="50" charset="-52"/>
                <a:ea typeface="+mn-ea"/>
                <a:cs typeface="+mn-cs"/>
              </a:defRPr>
            </a:pPr>
            <a:endParaRPr lang="bg-BG"/>
          </a:p>
        </c:txPr>
        <c:crossAx val="-606542752"/>
        <c:crosses val="autoZero"/>
        <c:auto val="1"/>
        <c:lblAlgn val="ctr"/>
        <c:lblOffset val="100"/>
        <c:tickLblSkip val="1"/>
        <c:tickMarkSkip val="1"/>
        <c:noMultiLvlLbl val="0"/>
      </c:catAx>
      <c:valAx>
        <c:axId val="-606542752"/>
        <c:scaling>
          <c:orientation val="minMax"/>
        </c:scaling>
        <c:delete val="1"/>
        <c:axPos val="l"/>
        <c:majorGridlines>
          <c:spPr>
            <a:ln w="9525" cap="flat" cmpd="sng" algn="ctr">
              <a:solidFill>
                <a:schemeClr val="tx1">
                  <a:lumMod val="15000"/>
                  <a:lumOff val="85000"/>
                </a:schemeClr>
              </a:solidFill>
              <a:round/>
            </a:ln>
            <a:effectLst/>
          </c:spPr>
        </c:majorGridlines>
        <c:numFmt formatCode="#\ ##0.0" sourceLinked="1"/>
        <c:majorTickMark val="none"/>
        <c:minorTickMark val="none"/>
        <c:tickLblPos val="nextTo"/>
        <c:crossAx val="-606549824"/>
        <c:crosses val="autoZero"/>
        <c:crossBetween val="between"/>
      </c:valAx>
      <c:spPr>
        <a:noFill/>
        <a:ln>
          <a:noFill/>
        </a:ln>
        <a:effectLst/>
      </c:spPr>
    </c:plotArea>
    <c:legend>
      <c:legendPos val="b"/>
      <c:layout>
        <c:manualLayout>
          <c:xMode val="edge"/>
          <c:yMode val="edge"/>
          <c:x val="0.24099727308518282"/>
          <c:y val="0.89715970959753344"/>
          <c:w val="0.59471604533204447"/>
          <c:h val="5.9395800893391457E-2"/>
        </c:manualLayout>
      </c:layout>
      <c:overlay val="0"/>
      <c:spPr>
        <a:noFill/>
        <a:ln>
          <a:noFill/>
        </a:ln>
        <a:effectLst/>
      </c:spPr>
      <c:txPr>
        <a:bodyPr rot="0" spcFirstLastPara="1" vertOverflow="ellipsis" vert="horz" wrap="square" anchor="ctr" anchorCtr="1"/>
        <a:lstStyle/>
        <a:p>
          <a:pPr>
            <a:defRPr sz="2000" b="0" i="0" u="none" strike="noStrike" kern="1200" baseline="0">
              <a:solidFill>
                <a:sysClr val="windowText" lastClr="000000"/>
              </a:solidFill>
              <a:latin typeface="Helen Bg Light" panose="02000003080000020004" pitchFamily="50" charset="-52"/>
              <a:ea typeface="+mn-ea"/>
              <a:cs typeface="+mn-cs"/>
            </a:defRPr>
          </a:pPr>
          <a:endParaRPr lang="bg-BG"/>
        </a:p>
      </c:txPr>
    </c:legend>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ysClr val="windowText" lastClr="000000"/>
                </a:solidFill>
                <a:latin typeface="+mn-lt"/>
                <a:ea typeface="+mn-ea"/>
                <a:cs typeface="+mn-cs"/>
              </a:defRPr>
            </a:pPr>
            <a:r>
              <a:rPr lang="bg-BG" sz="1800" b="1" i="0" cap="all" baseline="0">
                <a:solidFill>
                  <a:sysClr val="windowText" lastClr="000000"/>
                </a:solidFill>
                <a:effectLst/>
              </a:rPr>
              <a:t>ПО БРОЙ ДОГОВОРИ </a:t>
            </a:r>
            <a:endParaRPr lang="bg-BG" b="1">
              <a:solidFill>
                <a:sysClr val="windowText" lastClr="000000"/>
              </a:solidFill>
              <a:effectLst/>
            </a:endParaRPr>
          </a:p>
        </c:rich>
      </c:tx>
      <c:layout/>
      <c:overlay val="0"/>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mn-lt"/>
              <a:ea typeface="+mn-ea"/>
              <a:cs typeface="+mn-cs"/>
            </a:defRPr>
          </a:pPr>
          <a:endParaRPr lang="bg-BG"/>
        </a:p>
      </c:txPr>
    </c:title>
    <c:autoTitleDeleted val="0"/>
    <c:plotArea>
      <c:layout/>
      <c:pieChart>
        <c:varyColors val="1"/>
        <c:ser>
          <c:idx val="0"/>
          <c:order val="0"/>
          <c:explosion val="3"/>
          <c:dPt>
            <c:idx val="0"/>
            <c:bubble3D val="0"/>
            <c:spPr>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25400" dist="23000" dir="5400000" sx="102000" sy="102000" rotWithShape="0">
                  <a:srgbClr val="000000">
                    <a:alpha val="35000"/>
                  </a:srgbClr>
                </a:outerShdw>
              </a:effectLst>
              <a:scene3d>
                <a:camera prst="orthographicFront"/>
                <a:lightRig rig="threePt" dir="t"/>
              </a:scene3d>
              <a:sp3d>
                <a:bevelT prst="relaxedInset"/>
              </a:sp3d>
            </c:spPr>
            <c:extLst>
              <c:ext xmlns:c16="http://schemas.microsoft.com/office/drawing/2014/chart" uri="{C3380CC4-5D6E-409C-BE32-E72D297353CC}">
                <c16:uniqueId val="{00000001-1859-4EBB-8EB3-9B090F4416F1}"/>
              </c:ext>
            </c:extLst>
          </c:dPt>
          <c:dPt>
            <c:idx val="1"/>
            <c:bubble3D val="0"/>
            <c:explosion val="7"/>
            <c:spPr>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scene3d>
              <a:sp3d>
                <a:bevelT prst="relaxedInset"/>
              </a:sp3d>
            </c:spPr>
            <c:extLst>
              <c:ext xmlns:c16="http://schemas.microsoft.com/office/drawing/2014/chart" uri="{C3380CC4-5D6E-409C-BE32-E72D297353CC}">
                <c16:uniqueId val="{00000003-1859-4EBB-8EB3-9B090F4416F1}"/>
              </c:ext>
            </c:extLst>
          </c:dPt>
          <c:dPt>
            <c:idx val="2"/>
            <c:bubble3D val="0"/>
            <c:explosion val="11"/>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scene3d>
              <a:sp3d>
                <a:bevelT prst="relaxedInset"/>
              </a:sp3d>
            </c:spPr>
            <c:extLst>
              <c:ext xmlns:c16="http://schemas.microsoft.com/office/drawing/2014/chart" uri="{C3380CC4-5D6E-409C-BE32-E72D297353CC}">
                <c16:uniqueId val="{00000005-1859-4EBB-8EB3-9B090F4416F1}"/>
              </c:ext>
            </c:extLst>
          </c:dPt>
          <c:dPt>
            <c:idx val="3"/>
            <c:bubble3D val="0"/>
            <c:spPr>
              <a:gradFill rotWithShape="1">
                <a:gsLst>
                  <a:gs pos="0">
                    <a:schemeClr val="accent2">
                      <a:lumMod val="60000"/>
                      <a:shade val="51000"/>
                      <a:satMod val="130000"/>
                    </a:schemeClr>
                  </a:gs>
                  <a:gs pos="80000">
                    <a:schemeClr val="accent2">
                      <a:lumMod val="60000"/>
                      <a:shade val="93000"/>
                      <a:satMod val="130000"/>
                    </a:schemeClr>
                  </a:gs>
                  <a:gs pos="100000">
                    <a:schemeClr val="accent2">
                      <a:lumMod val="60000"/>
                      <a:shade val="94000"/>
                      <a:satMod val="135000"/>
                    </a:schemeClr>
                  </a:gs>
                </a:gsLst>
                <a:lin ang="16200000" scaled="0"/>
              </a:gra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7-1859-4EBB-8EB3-9B090F4416F1}"/>
              </c:ext>
            </c:extLst>
          </c:dPt>
          <c:dLbls>
            <c:dLbl>
              <c:idx val="0"/>
              <c:layout>
                <c:manualLayout>
                  <c:x val="-3.6898824379139342E-2"/>
                  <c:y val="0.12271401064296139"/>
                </c:manualLayout>
              </c:layout>
              <c:tx>
                <c:rich>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r>
                      <a:rPr lang="bg-BG"/>
                      <a:t>Централна администрация</a:t>
                    </a:r>
                  </a:p>
                  <a:p>
                    <a:pPr>
                      <a:defRPr sz="1600" b="1">
                        <a:solidFill>
                          <a:sysClr val="windowText" lastClr="000000"/>
                        </a:solidFill>
                        <a:latin typeface="Helen Bg Light" panose="02000003080000020004" pitchFamily="50" charset="-52"/>
                      </a:defRPr>
                    </a:pPr>
                    <a:fld id="{A7752BE5-F9B2-4F22-A820-95AEEFF810D1}" type="VALUE">
                      <a:rPr lang="en-US"/>
                      <a:pPr>
                        <a:defRPr sz="1600" b="1">
                          <a:solidFill>
                            <a:sysClr val="windowText" lastClr="000000"/>
                          </a:solidFill>
                          <a:latin typeface="Helen Bg Light" panose="02000003080000020004" pitchFamily="50" charset="-52"/>
                        </a:defRPr>
                      </a:pPr>
                      <a:t>[VALUE]</a:t>
                    </a:fld>
                    <a:r>
                      <a:rPr lang="en-US"/>
                      <a:t> договора</a:t>
                    </a:r>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separator>
</c:separator>
              <c:extLst>
                <c:ext xmlns:c15="http://schemas.microsoft.com/office/drawing/2012/chart" uri="{CE6537A1-D6FC-4f65-9D91-7224C49458BB}">
                  <c15:layout>
                    <c:manualLayout>
                      <c:w val="0.33382550335570466"/>
                      <c:h val="0.37668624755238928"/>
                    </c:manualLayout>
                  </c15:layout>
                  <c15:dlblFieldTable/>
                  <c15:showDataLabelsRange val="0"/>
                </c:ext>
                <c:ext xmlns:c16="http://schemas.microsoft.com/office/drawing/2014/chart" uri="{C3380CC4-5D6E-409C-BE32-E72D297353CC}">
                  <c16:uniqueId val="{00000001-1859-4EBB-8EB3-9B090F4416F1}"/>
                </c:ext>
              </c:extLst>
            </c:dLbl>
            <c:dLbl>
              <c:idx val="1"/>
              <c:layout>
                <c:manualLayout>
                  <c:x val="3.2750166474968022E-3"/>
                  <c:y val="-6.0545926569093168E-2"/>
                </c:manualLayout>
              </c:layout>
              <c:tx>
                <c:rich>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r>
                      <a:rPr lang="bg-BG"/>
                      <a:t>Общинска администрация </a:t>
                    </a:r>
                  </a:p>
                  <a:p>
                    <a:pPr>
                      <a:defRPr sz="1600" b="1">
                        <a:solidFill>
                          <a:sysClr val="windowText" lastClr="000000"/>
                        </a:solidFill>
                        <a:latin typeface="Helen Bg Light" panose="02000003080000020004" pitchFamily="50" charset="-52"/>
                      </a:defRPr>
                    </a:pPr>
                    <a:fld id="{DD247674-DD60-4C7C-9840-54E8296A4E9E}" type="VALUE">
                      <a:rPr lang="en-US"/>
                      <a:pPr>
                        <a:defRPr sz="1600" b="1">
                          <a:solidFill>
                            <a:sysClr val="windowText" lastClr="000000"/>
                          </a:solidFill>
                          <a:latin typeface="Helen Bg Light" panose="02000003080000020004" pitchFamily="50" charset="-52"/>
                        </a:defRPr>
                      </a:pPr>
                      <a:t>[VALUE]</a:t>
                    </a:fld>
                    <a:r>
                      <a:rPr lang="en-US"/>
                      <a:t> договора </a:t>
                    </a:r>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extLst>
                <c:ext xmlns:c15="http://schemas.microsoft.com/office/drawing/2012/chart" uri="{CE6537A1-D6FC-4f65-9D91-7224C49458BB}">
                  <c15:layout>
                    <c:manualLayout>
                      <c:w val="0.27359317841792563"/>
                      <c:h val="0.30655004616791787"/>
                    </c:manualLayout>
                  </c15:layout>
                  <c15:dlblFieldTable/>
                  <c15:showDataLabelsRange val="0"/>
                </c:ext>
                <c:ext xmlns:c16="http://schemas.microsoft.com/office/drawing/2014/chart" uri="{C3380CC4-5D6E-409C-BE32-E72D297353CC}">
                  <c16:uniqueId val="{00000003-1859-4EBB-8EB3-9B090F4416F1}"/>
                </c:ext>
              </c:extLst>
            </c:dLbl>
            <c:dLbl>
              <c:idx val="2"/>
              <c:layout>
                <c:manualLayout>
                  <c:x val="5.9630546795901004E-2"/>
                  <c:y val="-2.5479293946607626E-2"/>
                </c:manualLayout>
              </c:layout>
              <c:tx>
                <c:rich>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r>
                      <a:rPr lang="bg-BG"/>
                      <a:t>Съдебна система</a:t>
                    </a:r>
                  </a:p>
                  <a:p>
                    <a:pPr>
                      <a:defRPr sz="1600" b="1">
                        <a:solidFill>
                          <a:sysClr val="windowText" lastClr="000000"/>
                        </a:solidFill>
                        <a:latin typeface="Helen Bg Light" panose="02000003080000020004" pitchFamily="50" charset="-52"/>
                      </a:defRPr>
                    </a:pPr>
                    <a:r>
                      <a:rPr lang="bg-BG"/>
                      <a:t> </a:t>
                    </a:r>
                    <a:fld id="{FDCB1B31-CF07-4A69-8E8C-2B0793545EF9}" type="VALUE">
                      <a:rPr lang="en-US"/>
                      <a:pPr>
                        <a:defRPr sz="1600" b="1">
                          <a:solidFill>
                            <a:sysClr val="windowText" lastClr="000000"/>
                          </a:solidFill>
                          <a:latin typeface="Helen Bg Light" panose="02000003080000020004" pitchFamily="50" charset="-52"/>
                        </a:defRPr>
                      </a:pPr>
                      <a:t>[VALUE]</a:t>
                    </a:fld>
                    <a:r>
                      <a:rPr lang="en-US"/>
                      <a:t> договора</a:t>
                    </a:r>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extLst>
                <c:ext xmlns:c15="http://schemas.microsoft.com/office/drawing/2012/chart" uri="{CE6537A1-D6FC-4f65-9D91-7224C49458BB}">
                  <c15:layout>
                    <c:manualLayout>
                      <c:w val="0.21277404921700224"/>
                      <c:h val="0.25406601952533708"/>
                    </c:manualLayout>
                  </c15:layout>
                  <c15:dlblFieldTable/>
                  <c15:showDataLabelsRange val="0"/>
                </c:ext>
                <c:ext xmlns:c16="http://schemas.microsoft.com/office/drawing/2014/chart" uri="{C3380CC4-5D6E-409C-BE32-E72D297353CC}">
                  <c16:uniqueId val="{00000005-1859-4EBB-8EB3-9B090F4416F1}"/>
                </c:ext>
              </c:extLst>
            </c:dLbl>
            <c:dLbl>
              <c:idx val="3"/>
              <c:layout>
                <c:manualLayout>
                  <c:x val="0.25982950015006007"/>
                  <c:y val="-2.3933066683560578E-4"/>
                </c:manualLayout>
              </c:layout>
              <c:tx>
                <c:rich>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r>
                      <a:rPr lang="bg-BG"/>
                      <a:t>НПО</a:t>
                    </a:r>
                  </a:p>
                  <a:p>
                    <a:pPr>
                      <a:defRPr sz="1600" b="1">
                        <a:solidFill>
                          <a:sysClr val="windowText" lastClr="000000"/>
                        </a:solidFill>
                        <a:latin typeface="Helen Bg Light" panose="02000003080000020004" pitchFamily="50" charset="-52"/>
                      </a:defRPr>
                    </a:pPr>
                    <a:fld id="{B91FEDC6-02B1-48A9-8135-E96B2F7C4BE6}" type="VALUE">
                      <a:rPr lang="en-US"/>
                      <a:pPr>
                        <a:defRPr sz="1600" b="1">
                          <a:solidFill>
                            <a:sysClr val="windowText" lastClr="000000"/>
                          </a:solidFill>
                          <a:latin typeface="Helen Bg Light" panose="02000003080000020004" pitchFamily="50" charset="-52"/>
                        </a:defRPr>
                      </a:pPr>
                      <a:t>[VALUE]</a:t>
                    </a:fld>
                    <a:r>
                      <a:rPr lang="en-US"/>
                      <a:t> договора</a:t>
                    </a:r>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extLst>
                <c:ext xmlns:c15="http://schemas.microsoft.com/office/drawing/2012/chart" uri="{CE6537A1-D6FC-4f65-9D91-7224C49458BB}">
                  <c15:layout>
                    <c:manualLayout>
                      <c:w val="0.26227443722812688"/>
                      <c:h val="0.32830506484526861"/>
                    </c:manualLayout>
                  </c15:layout>
                  <c15:dlblFieldTable/>
                  <c15:showDataLabelsRange val="0"/>
                </c:ext>
                <c:ext xmlns:c16="http://schemas.microsoft.com/office/drawing/2014/chart" uri="{C3380CC4-5D6E-409C-BE32-E72D297353CC}">
                  <c16:uniqueId val="{00000007-1859-4EBB-8EB3-9B090F4416F1}"/>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showLeaderLines val="1"/>
            <c:leaderLines>
              <c:spPr>
                <a:ln w="9525">
                  <a:solidFill>
                    <a:schemeClr val="tx2">
                      <a:lumMod val="35000"/>
                      <a:lumOff val="65000"/>
                    </a:schemeClr>
                  </a:solidFill>
                </a:ln>
                <a:effectLst/>
              </c:spPr>
            </c:leaderLines>
            <c:extLst>
              <c:ext xmlns:c15="http://schemas.microsoft.com/office/drawing/2012/chart" uri="{CE6537A1-D6FC-4f65-9D91-7224C49458BB}"/>
            </c:extLst>
          </c:dLbls>
          <c:val>
            <c:numRef>
              <c:f>Сумаброй!$N$3:$N$6</c:f>
              <c:numCache>
                <c:formatCode>General</c:formatCode>
                <c:ptCount val="4"/>
                <c:pt idx="0">
                  <c:v>136</c:v>
                </c:pt>
                <c:pt idx="1">
                  <c:v>54</c:v>
                </c:pt>
                <c:pt idx="2">
                  <c:v>8</c:v>
                </c:pt>
                <c:pt idx="3">
                  <c:v>157</c:v>
                </c:pt>
              </c:numCache>
            </c:numRef>
          </c:val>
          <c:extLst>
            <c:ext xmlns:c16="http://schemas.microsoft.com/office/drawing/2014/chart" uri="{C3380CC4-5D6E-409C-BE32-E72D297353CC}">
              <c16:uniqueId val="{00000008-1859-4EBB-8EB3-9B090F4416F1}"/>
            </c:ext>
          </c:extLst>
        </c:ser>
        <c:dLbls>
          <c:dLblPos val="bestFit"/>
          <c:showLegendKey val="0"/>
          <c:showVal val="1"/>
          <c:showCatName val="0"/>
          <c:showSerName val="0"/>
          <c:showPercent val="0"/>
          <c:showBubbleSize val="0"/>
          <c:showLeaderLines val="1"/>
        </c:dLbls>
        <c:firstSliceAng val="259"/>
      </c:pieChart>
      <c:spPr>
        <a:noFill/>
        <a:ln>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ysClr val="windowText" lastClr="000000"/>
                </a:solidFill>
                <a:latin typeface="+mn-lt"/>
                <a:ea typeface="+mn-ea"/>
                <a:cs typeface="+mn-cs"/>
              </a:defRPr>
            </a:pPr>
            <a:r>
              <a:rPr lang="bg-BG" sz="1800" b="1" i="0" cap="all" baseline="0">
                <a:solidFill>
                  <a:sysClr val="windowText" lastClr="000000"/>
                </a:solidFill>
                <a:effectLst/>
              </a:rPr>
              <a:t>ПО СТОЙНОСТ </a:t>
            </a:r>
            <a:endParaRPr lang="bg-BG">
              <a:solidFill>
                <a:sysClr val="windowText" lastClr="000000"/>
              </a:solidFill>
              <a:effectLst/>
            </a:endParaRPr>
          </a:p>
        </c:rich>
      </c:tx>
      <c:layout/>
      <c:overlay val="0"/>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mn-lt"/>
              <a:ea typeface="+mn-ea"/>
              <a:cs typeface="+mn-cs"/>
            </a:defRPr>
          </a:pPr>
          <a:endParaRPr lang="bg-BG"/>
        </a:p>
      </c:txPr>
    </c:title>
    <c:autoTitleDeleted val="0"/>
    <c:plotArea>
      <c:layout/>
      <c:pieChart>
        <c:varyColors val="1"/>
        <c:ser>
          <c:idx val="0"/>
          <c:order val="0"/>
          <c:spPr>
            <a:scene3d>
              <a:camera prst="orthographicFront"/>
              <a:lightRig rig="threePt" dir="t"/>
            </a:scene3d>
            <a:sp3d>
              <a:bevelT prst="relaxedInset"/>
              <a:bevelB prst="relaxedInset"/>
            </a:sp3d>
          </c:spPr>
          <c:dPt>
            <c:idx val="0"/>
            <c:bubble3D val="0"/>
            <c:explosion val="12"/>
            <c:spPr>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scene3d>
              <a:sp3d>
                <a:bevelT prst="relaxedInset"/>
                <a:bevelB prst="relaxedInset"/>
              </a:sp3d>
            </c:spPr>
            <c:extLst>
              <c:ext xmlns:c16="http://schemas.microsoft.com/office/drawing/2014/chart" uri="{C3380CC4-5D6E-409C-BE32-E72D297353CC}">
                <c16:uniqueId val="{00000001-47EF-4955-979F-5DBE75E7D2F2}"/>
              </c:ext>
            </c:extLst>
          </c:dPt>
          <c:dPt>
            <c:idx val="1"/>
            <c:bubble3D val="0"/>
            <c:explosion val="19"/>
            <c:spPr>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scene3d>
              <a:sp3d>
                <a:bevelT prst="relaxedInset"/>
                <a:bevelB prst="relaxedInset"/>
              </a:sp3d>
            </c:spPr>
            <c:extLst>
              <c:ext xmlns:c16="http://schemas.microsoft.com/office/drawing/2014/chart" uri="{C3380CC4-5D6E-409C-BE32-E72D297353CC}">
                <c16:uniqueId val="{00000003-47EF-4955-979F-5DBE75E7D2F2}"/>
              </c:ext>
            </c:extLst>
          </c:dPt>
          <c:dPt>
            <c:idx val="2"/>
            <c:bubble3D val="0"/>
            <c:explosion val="16"/>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scene3d>
              <a:sp3d>
                <a:bevelT prst="relaxedInset"/>
                <a:bevelB prst="relaxedInset"/>
              </a:sp3d>
            </c:spPr>
            <c:extLst>
              <c:ext xmlns:c16="http://schemas.microsoft.com/office/drawing/2014/chart" uri="{C3380CC4-5D6E-409C-BE32-E72D297353CC}">
                <c16:uniqueId val="{00000005-47EF-4955-979F-5DBE75E7D2F2}"/>
              </c:ext>
            </c:extLst>
          </c:dPt>
          <c:dPt>
            <c:idx val="3"/>
            <c:bubble3D val="0"/>
            <c:spPr>
              <a:gradFill rotWithShape="1">
                <a:gsLst>
                  <a:gs pos="0">
                    <a:schemeClr val="accent2">
                      <a:lumMod val="60000"/>
                      <a:shade val="51000"/>
                      <a:satMod val="130000"/>
                    </a:schemeClr>
                  </a:gs>
                  <a:gs pos="80000">
                    <a:schemeClr val="accent2">
                      <a:lumMod val="60000"/>
                      <a:shade val="93000"/>
                      <a:satMod val="130000"/>
                    </a:schemeClr>
                  </a:gs>
                  <a:gs pos="100000">
                    <a:schemeClr val="accent2">
                      <a:lumMod val="6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scene3d>
              <a:sp3d>
                <a:bevelT prst="relaxedInset"/>
                <a:bevelB prst="relaxedInset"/>
              </a:sp3d>
            </c:spPr>
            <c:extLst>
              <c:ext xmlns:c16="http://schemas.microsoft.com/office/drawing/2014/chart" uri="{C3380CC4-5D6E-409C-BE32-E72D297353CC}">
                <c16:uniqueId val="{00000007-47EF-4955-979F-5DBE75E7D2F2}"/>
              </c:ext>
            </c:extLst>
          </c:dPt>
          <c:dLbls>
            <c:dLbl>
              <c:idx val="0"/>
              <c:layout>
                <c:manualLayout>
                  <c:x val="1.1260758935411272E-3"/>
                  <c:y val="-6.098577544557432E-2"/>
                </c:manualLayout>
              </c:layout>
              <c:tx>
                <c:rich>
                  <a:bodyPr rot="0" spcFirstLastPara="1" vertOverflow="ellipsis" vert="horz" wrap="square" lIns="38100" tIns="19050" rIns="38100" bIns="19050" anchor="ctr" anchorCtr="1">
                    <a:noAutofit/>
                  </a:bodyPr>
                  <a:lstStyle/>
                  <a:p>
                    <a:pPr>
                      <a:defRPr sz="1400" b="1" i="0" u="none" strike="noStrike" kern="1200" baseline="0">
                        <a:solidFill>
                          <a:sysClr val="windowText" lastClr="000000"/>
                        </a:solidFill>
                        <a:latin typeface="Helen Bg Light" panose="02000003080000020004" pitchFamily="50" charset="-52"/>
                        <a:ea typeface="+mn-ea"/>
                        <a:cs typeface="+mn-cs"/>
                      </a:defRPr>
                    </a:pPr>
                    <a:r>
                      <a:rPr lang="ru-RU"/>
                      <a:t>Централна администрация </a:t>
                    </a:r>
                  </a:p>
                  <a:p>
                    <a:pPr>
                      <a:defRPr sz="1400" b="1">
                        <a:solidFill>
                          <a:sysClr val="windowText" lastClr="000000"/>
                        </a:solidFill>
                        <a:latin typeface="Helen Bg Light" panose="02000003080000020004" pitchFamily="50" charset="-52"/>
                      </a:defRPr>
                    </a:pPr>
                    <a:fld id="{1024A1D1-175D-4447-B51C-1E9C9062FBBA}" type="VALUE">
                      <a:rPr lang="ru-RU"/>
                      <a:pPr>
                        <a:defRPr sz="1400" b="1">
                          <a:solidFill>
                            <a:sysClr val="windowText" lastClr="000000"/>
                          </a:solidFill>
                          <a:latin typeface="Helen Bg Light" panose="02000003080000020004" pitchFamily="50" charset="-52"/>
                        </a:defRPr>
                      </a:pPr>
                      <a:t>[VALUE]</a:t>
                    </a:fld>
                    <a:r>
                      <a:rPr lang="ru-RU"/>
                      <a:t> млн.</a:t>
                    </a:r>
                    <a:r>
                      <a:rPr lang="ru-RU" baseline="0"/>
                      <a:t> лв.</a:t>
                    </a:r>
                  </a:p>
                </c:rich>
              </c:tx>
              <c:spPr>
                <a:noFill/>
                <a:ln>
                  <a:noFill/>
                </a:ln>
                <a:effectLst/>
              </c:spPr>
              <c:txPr>
                <a:bodyPr rot="0" spcFirstLastPara="1" vertOverflow="ellipsis" vert="horz" wrap="square" lIns="38100" tIns="19050" rIns="38100" bIns="19050" anchor="ctr" anchorCtr="1">
                  <a:noAutofit/>
                </a:bodyPr>
                <a:lstStyle/>
                <a:p>
                  <a:pPr>
                    <a:defRPr sz="14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1"/>
              <c:showSerName val="0"/>
              <c:showPercent val="0"/>
              <c:showBubbleSize val="0"/>
              <c:separator>
</c:separator>
              <c:extLst>
                <c:ext xmlns:c15="http://schemas.microsoft.com/office/drawing/2012/chart" uri="{CE6537A1-D6FC-4f65-9D91-7224C49458BB}">
                  <c15:layout>
                    <c:manualLayout>
                      <c:w val="0.23908329789381888"/>
                      <c:h val="0.25984494079739029"/>
                    </c:manualLayout>
                  </c15:layout>
                  <c15:dlblFieldTable/>
                  <c15:showDataLabelsRange val="0"/>
                </c:ext>
                <c:ext xmlns:c16="http://schemas.microsoft.com/office/drawing/2014/chart" uri="{C3380CC4-5D6E-409C-BE32-E72D297353CC}">
                  <c16:uniqueId val="{00000001-47EF-4955-979F-5DBE75E7D2F2}"/>
                </c:ext>
              </c:extLst>
            </c:dLbl>
            <c:dLbl>
              <c:idx val="1"/>
              <c:layout>
                <c:manualLayout>
                  <c:x val="4.0141693234148068E-2"/>
                  <c:y val="8.0914803865732077E-2"/>
                </c:manualLayout>
              </c:layout>
              <c:tx>
                <c:rich>
                  <a:bodyPr rot="0" spcFirstLastPara="1" vertOverflow="ellipsis" vert="horz" wrap="square" lIns="38100" tIns="19050" rIns="38100" bIns="1905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1400" b="1" i="0" u="none" strike="noStrike" kern="1200" baseline="0">
                        <a:solidFill>
                          <a:sysClr val="windowText" lastClr="000000"/>
                        </a:solidFill>
                        <a:latin typeface="Helen Bg Light" panose="02000003080000020004" pitchFamily="50" charset="-52"/>
                        <a:ea typeface="+mn-ea"/>
                        <a:cs typeface="+mn-cs"/>
                      </a:defRPr>
                    </a:pPr>
                    <a:r>
                      <a:rPr lang="ru-RU"/>
                      <a:t>Общинска администрация                </a:t>
                    </a:r>
                    <a:fld id="{A6EED0A1-8AFF-4F5C-83B3-98FB7FDC9AEA}" type="VALUE">
                      <a:rPr lang="ru-RU"/>
                      <a:pPr marL="0" marR="0" lvl="0" indent="0" algn="ctr" defTabSz="914400" rtl="0" eaLnBrk="1" fontAlgn="auto" latinLnBrk="0" hangingPunct="1">
                        <a:lnSpc>
                          <a:spcPct val="100000"/>
                        </a:lnSpc>
                        <a:spcBef>
                          <a:spcPts val="0"/>
                        </a:spcBef>
                        <a:spcAft>
                          <a:spcPts val="0"/>
                        </a:spcAft>
                        <a:buClrTx/>
                        <a:buSzTx/>
                        <a:buFontTx/>
                        <a:buNone/>
                        <a:tabLst/>
                        <a:defRPr sz="1400" b="1">
                          <a:solidFill>
                            <a:sysClr val="windowText" lastClr="000000"/>
                          </a:solidFill>
                          <a:latin typeface="Helen Bg Light" panose="02000003080000020004" pitchFamily="50" charset="-52"/>
                        </a:defRPr>
                      </a:pPr>
                      <a:t>[VALUE]</a:t>
                    </a:fld>
                    <a:r>
                      <a:rPr lang="ru-RU"/>
                      <a:t> </a:t>
                    </a:r>
                    <a:r>
                      <a:rPr lang="ru-RU" sz="1400" b="1" i="0" u="none" strike="noStrike" kern="1200" baseline="0">
                        <a:solidFill>
                          <a:sysClr val="windowText" lastClr="000000"/>
                        </a:solidFill>
                        <a:latin typeface="Helen Bg Light" panose="02000003080000020004" pitchFamily="50" charset="-52"/>
                      </a:rPr>
                      <a:t>млн. лв.</a:t>
                    </a:r>
                  </a:p>
                </c:rich>
              </c:tx>
              <c:spPr>
                <a:noFill/>
                <a:ln>
                  <a:noFill/>
                </a:ln>
                <a:effectLst/>
              </c:spPr>
              <c:txPr>
                <a:bodyPr rot="0" spcFirstLastPara="1" vertOverflow="ellipsis" vert="horz" wrap="square" lIns="38100" tIns="19050" rIns="38100" bIns="1905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14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1"/>
              <c:showSerName val="0"/>
              <c:showPercent val="0"/>
              <c:showBubbleSize val="0"/>
              <c:separator>
</c:separator>
              <c:extLst>
                <c:ext xmlns:c15="http://schemas.microsoft.com/office/drawing/2012/chart" uri="{CE6537A1-D6FC-4f65-9D91-7224C49458BB}">
                  <c15:layout>
                    <c:manualLayout>
                      <c:w val="0.27127296587926508"/>
                      <c:h val="0.33379629629629631"/>
                    </c:manualLayout>
                  </c15:layout>
                  <c15:dlblFieldTable/>
                  <c15:showDataLabelsRange val="0"/>
                </c:ext>
                <c:ext xmlns:c16="http://schemas.microsoft.com/office/drawing/2014/chart" uri="{C3380CC4-5D6E-409C-BE32-E72D297353CC}">
                  <c16:uniqueId val="{00000003-47EF-4955-979F-5DBE75E7D2F2}"/>
                </c:ext>
              </c:extLst>
            </c:dLbl>
            <c:dLbl>
              <c:idx val="2"/>
              <c:layout>
                <c:manualLayout>
                  <c:x val="9.9566929133858267E-3"/>
                  <c:y val="0.17723279381743939"/>
                </c:manualLayout>
              </c:layout>
              <c:tx>
                <c:rich>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1400" b="1" i="0" u="none" strike="noStrike" kern="1200" baseline="0">
                        <a:solidFill>
                          <a:sysClr val="windowText" lastClr="000000"/>
                        </a:solidFill>
                        <a:latin typeface="Helen Bg Light" panose="02000003080000020004" pitchFamily="50" charset="-52"/>
                        <a:ea typeface="+mn-ea"/>
                        <a:cs typeface="+mn-cs"/>
                      </a:defRPr>
                    </a:pPr>
                    <a:r>
                      <a:rPr lang="ru-RU"/>
                      <a:t>Съдебна система</a:t>
                    </a:r>
                  </a:p>
                  <a:p>
                    <a:pPr marL="0" marR="0" lvl="0" indent="0" algn="ctr" defTabSz="914400" rtl="0" eaLnBrk="1" fontAlgn="auto" latinLnBrk="0" hangingPunct="1">
                      <a:lnSpc>
                        <a:spcPct val="100000"/>
                      </a:lnSpc>
                      <a:spcBef>
                        <a:spcPts val="0"/>
                      </a:spcBef>
                      <a:spcAft>
                        <a:spcPts val="0"/>
                      </a:spcAft>
                      <a:buClrTx/>
                      <a:buSzTx/>
                      <a:buFontTx/>
                      <a:buNone/>
                      <a:tabLst/>
                      <a:defRPr sz="1400" b="1">
                        <a:solidFill>
                          <a:sysClr val="windowText" lastClr="000000"/>
                        </a:solidFill>
                        <a:latin typeface="Helen Bg Light" panose="02000003080000020004" pitchFamily="50" charset="-52"/>
                      </a:defRPr>
                    </a:pPr>
                    <a:fld id="{9693F573-DA0B-4FA9-AAF2-1CD483D5F8D3}" type="VALUE">
                      <a:rPr lang="ru-RU"/>
                      <a:pPr marL="0" marR="0" lvl="0" indent="0" algn="ctr" defTabSz="914400" rtl="0" eaLnBrk="1" fontAlgn="auto" latinLnBrk="0" hangingPunct="1">
                        <a:lnSpc>
                          <a:spcPct val="100000"/>
                        </a:lnSpc>
                        <a:spcBef>
                          <a:spcPts val="0"/>
                        </a:spcBef>
                        <a:spcAft>
                          <a:spcPts val="0"/>
                        </a:spcAft>
                        <a:buClrTx/>
                        <a:buSzTx/>
                        <a:buFontTx/>
                        <a:buNone/>
                        <a:tabLst/>
                        <a:defRPr sz="1400" b="1">
                          <a:solidFill>
                            <a:sysClr val="windowText" lastClr="000000"/>
                          </a:solidFill>
                          <a:latin typeface="Helen Bg Light" panose="02000003080000020004" pitchFamily="50" charset="-52"/>
                        </a:defRPr>
                      </a:pPr>
                      <a:t>[VALUE]</a:t>
                    </a:fld>
                    <a:r>
                      <a:rPr lang="ru-RU"/>
                      <a:t> </a:t>
                    </a:r>
                    <a:r>
                      <a:rPr lang="ru-RU" sz="1400" b="1" i="0" u="none" strike="noStrike" kern="1200" baseline="0">
                        <a:solidFill>
                          <a:sysClr val="windowText" lastClr="000000"/>
                        </a:solidFill>
                        <a:latin typeface="Helen Bg Light" panose="02000003080000020004" pitchFamily="50" charset="-52"/>
                      </a:rPr>
                      <a:t>млн. лв.</a:t>
                    </a:r>
                  </a:p>
                  <a:p>
                    <a:pPr marL="0" marR="0" lvl="0" indent="0" algn="ctr" defTabSz="914400" rtl="0" eaLnBrk="1" fontAlgn="auto" latinLnBrk="0" hangingPunct="1">
                      <a:lnSpc>
                        <a:spcPct val="100000"/>
                      </a:lnSpc>
                      <a:spcBef>
                        <a:spcPts val="0"/>
                      </a:spcBef>
                      <a:spcAft>
                        <a:spcPts val="0"/>
                      </a:spcAft>
                      <a:buClrTx/>
                      <a:buSzTx/>
                      <a:buFontTx/>
                      <a:buNone/>
                      <a:tabLst/>
                      <a:defRPr sz="1400" b="1">
                        <a:solidFill>
                          <a:sysClr val="windowText" lastClr="000000"/>
                        </a:solidFill>
                        <a:latin typeface="Helen Bg Light" panose="02000003080000020004" pitchFamily="50" charset="-52"/>
                      </a:defRPr>
                    </a:pPr>
                    <a:endParaRPr lang="bg-BG"/>
                  </a:p>
                </c:rich>
              </c:tx>
              <c:spPr>
                <a:noFill/>
                <a:ln>
                  <a:noFill/>
                </a:ln>
                <a:effectLst/>
              </c:spPr>
              <c:txPr>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14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1"/>
              <c:showSerName val="0"/>
              <c:showPercent val="0"/>
              <c:showBubbleSize val="0"/>
              <c:separator>
</c:separator>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5-47EF-4955-979F-5DBE75E7D2F2}"/>
                </c:ext>
              </c:extLst>
            </c:dLbl>
            <c:dLbl>
              <c:idx val="3"/>
              <c:layout>
                <c:manualLayout>
                  <c:x val="2.6863048814294254E-2"/>
                  <c:y val="0.2079119083423214"/>
                </c:manualLayout>
              </c:layout>
              <c:tx>
                <c:rich>
                  <a:bodyPr rot="0" spcFirstLastPara="1" vertOverflow="ellipsis" vert="horz" wrap="square" lIns="38100" tIns="19050" rIns="38100" bIns="19050" anchor="ctr" anchorCtr="1">
                    <a:noAutofit/>
                  </a:bodyPr>
                  <a:lstStyle/>
                  <a:p>
                    <a:pPr>
                      <a:defRPr sz="1400" b="1" i="0" u="none" strike="noStrike" kern="1200" baseline="0">
                        <a:solidFill>
                          <a:sysClr val="windowText" lastClr="000000"/>
                        </a:solidFill>
                        <a:latin typeface="Helen Bg Light" panose="02000003080000020004" pitchFamily="50" charset="-52"/>
                        <a:ea typeface="+mn-ea"/>
                        <a:cs typeface="+mn-cs"/>
                      </a:defRPr>
                    </a:pPr>
                    <a:r>
                      <a:rPr lang="bg-BG" dirty="0" smtClean="0"/>
                      <a:t>НПО</a:t>
                    </a:r>
                    <a:r>
                      <a:rPr lang="bg-BG" baseline="0" dirty="0"/>
                      <a:t>
</a:t>
                    </a:r>
                    <a:fld id="{9C93F32B-96F8-410A-9667-B26175F62B90}" type="VALUE">
                      <a:rPr lang="en-US" baseline="0"/>
                      <a:pPr>
                        <a:defRPr sz="1400" b="1">
                          <a:solidFill>
                            <a:sysClr val="windowText" lastClr="000000"/>
                          </a:solidFill>
                          <a:latin typeface="Helen Bg Light" panose="02000003080000020004" pitchFamily="50" charset="-52"/>
                        </a:defRPr>
                      </a:pPr>
                      <a:t>[VALUE]</a:t>
                    </a:fld>
                    <a:r>
                      <a:rPr lang="en-US" baseline="0" dirty="0"/>
                      <a:t> млн. лв.</a:t>
                    </a:r>
                  </a:p>
                </c:rich>
              </c:tx>
              <c:spPr>
                <a:noFill/>
                <a:ln>
                  <a:noFill/>
                </a:ln>
                <a:effectLst/>
              </c:spPr>
              <c:txPr>
                <a:bodyPr rot="0" spcFirstLastPara="1" vertOverflow="ellipsis" vert="horz" wrap="square" lIns="38100" tIns="19050" rIns="38100" bIns="19050" anchor="ctr" anchorCtr="1">
                  <a:noAutofit/>
                </a:bodyPr>
                <a:lstStyle/>
                <a:p>
                  <a:pPr>
                    <a:defRPr sz="14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1"/>
              <c:showSerName val="0"/>
              <c:showPercent val="0"/>
              <c:showBubbleSize val="0"/>
              <c:separator>
</c:separator>
              <c:extLst>
                <c:ext xmlns:c15="http://schemas.microsoft.com/office/drawing/2012/chart" uri="{CE6537A1-D6FC-4f65-9D91-7224C49458BB}">
                  <c15:layout>
                    <c:manualLayout>
                      <c:w val="0.19879982151927122"/>
                      <c:h val="0.22468404179417262"/>
                    </c:manualLayout>
                  </c15:layout>
                  <c15:dlblFieldTable/>
                  <c15:showDataLabelsRange val="0"/>
                </c:ext>
                <c:ext xmlns:c16="http://schemas.microsoft.com/office/drawing/2014/chart" uri="{C3380CC4-5D6E-409C-BE32-E72D297353CC}">
                  <c16:uniqueId val="{00000007-47EF-4955-979F-5DBE75E7D2F2}"/>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1"/>
            <c:showSerName val="0"/>
            <c:showPercent val="0"/>
            <c:showBubbleSize val="0"/>
            <c:separator>
</c:separator>
            <c:showLeaderLines val="1"/>
            <c:leaderLines>
              <c:spPr>
                <a:ln w="9525">
                  <a:solidFill>
                    <a:schemeClr val="tx2">
                      <a:lumMod val="35000"/>
                      <a:lumOff val="65000"/>
                    </a:schemeClr>
                  </a:solidFill>
                </a:ln>
                <a:effectLst/>
              </c:spPr>
            </c:leaderLines>
            <c:extLst>
              <c:ext xmlns:c15="http://schemas.microsoft.com/office/drawing/2012/chart" uri="{CE6537A1-D6FC-4f65-9D91-7224C49458BB}"/>
            </c:extLst>
          </c:dLbls>
          <c:val>
            <c:numRef>
              <c:f>Сумаброй!$C$3:$C$6</c:f>
              <c:numCache>
                <c:formatCode>#,##0</c:formatCode>
                <c:ptCount val="4"/>
                <c:pt idx="0">
                  <c:v>341.52366193</c:v>
                </c:pt>
                <c:pt idx="1">
                  <c:v>20.173938370000002</c:v>
                </c:pt>
                <c:pt idx="2">
                  <c:v>18.580218379999998</c:v>
                </c:pt>
                <c:pt idx="3">
                  <c:v>22.17246059</c:v>
                </c:pt>
              </c:numCache>
            </c:numRef>
          </c:val>
          <c:extLst>
            <c:ext xmlns:c16="http://schemas.microsoft.com/office/drawing/2014/chart" uri="{C3380CC4-5D6E-409C-BE32-E72D297353CC}">
              <c16:uniqueId val="{00000008-47EF-4955-979F-5DBE75E7D2F2}"/>
            </c:ext>
          </c:extLst>
        </c:ser>
        <c:dLbls>
          <c:dLblPos val="bestFit"/>
          <c:showLegendKey val="0"/>
          <c:showVal val="1"/>
          <c:showCatName val="0"/>
          <c:showSerName val="0"/>
          <c:showPercent val="0"/>
          <c:showBubbleSize val="0"/>
          <c:showLeaderLines val="1"/>
        </c:dLbls>
        <c:firstSliceAng val="104"/>
      </c:pieChart>
      <c:spPr>
        <a:noFill/>
        <a:ln>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55700621518004"/>
          <c:y val="4.0548598688133569E-2"/>
          <c:w val="0.80744299378481998"/>
          <c:h val="0.94752534287418011"/>
        </c:manualLayout>
      </c:layout>
      <c:barChart>
        <c:barDir val="bar"/>
        <c:grouping val="clustered"/>
        <c:varyColors val="0"/>
        <c:ser>
          <c:idx val="0"/>
          <c:order val="0"/>
          <c:spPr>
            <a:solidFill>
              <a:srgbClr val="333399"/>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invertIfNegative val="0"/>
          <c:dPt>
            <c:idx val="0"/>
            <c:invertIfNegative val="0"/>
            <c:bubble3D val="0"/>
            <c:spPr>
              <a:solidFill>
                <a:srgbClr val="92D050"/>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01-AAED-4925-AE46-F76ED3FCC8AA}"/>
              </c:ext>
            </c:extLst>
          </c:dPt>
          <c:dPt>
            <c:idx val="1"/>
            <c:invertIfNegative val="0"/>
            <c:bubble3D val="0"/>
            <c:spPr>
              <a:solidFill>
                <a:schemeClr val="tx2"/>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03-AAED-4925-AE46-F76ED3FCC8AA}"/>
              </c:ext>
            </c:extLst>
          </c:dPt>
          <c:dPt>
            <c:idx val="3"/>
            <c:invertIfNegative val="0"/>
            <c:bubble3D val="0"/>
            <c:extLst>
              <c:ext xmlns:c16="http://schemas.microsoft.com/office/drawing/2014/chart" uri="{C3380CC4-5D6E-409C-BE32-E72D297353CC}">
                <c16:uniqueId val="{00000004-AAED-4925-AE46-F76ED3FCC8AA}"/>
              </c:ext>
            </c:extLst>
          </c:dPt>
          <c:dPt>
            <c:idx val="4"/>
            <c:invertIfNegative val="0"/>
            <c:bubble3D val="0"/>
            <c:spPr>
              <a:solidFill>
                <a:srgbClr val="92D050"/>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06-AAED-4925-AE46-F76ED3FCC8AA}"/>
              </c:ext>
            </c:extLst>
          </c:dPt>
          <c:dPt>
            <c:idx val="5"/>
            <c:invertIfNegative val="0"/>
            <c:bubble3D val="0"/>
            <c:spPr>
              <a:solidFill>
                <a:schemeClr val="tx2"/>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08-AAED-4925-AE46-F76ED3FCC8AA}"/>
              </c:ext>
            </c:extLst>
          </c:dPt>
          <c:dPt>
            <c:idx val="6"/>
            <c:invertIfNegative val="0"/>
            <c:bubble3D val="0"/>
            <c:spPr>
              <a:solidFill>
                <a:srgbClr val="FFFF66"/>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0A-AAED-4925-AE46-F76ED3FCC8AA}"/>
              </c:ext>
            </c:extLst>
          </c:dPt>
          <c:dPt>
            <c:idx val="7"/>
            <c:invertIfNegative val="0"/>
            <c:bubble3D val="0"/>
            <c:spPr>
              <a:solidFill>
                <a:srgbClr val="333399"/>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0C-AAED-4925-AE46-F76ED3FCC8AA}"/>
              </c:ext>
            </c:extLst>
          </c:dPt>
          <c:dPt>
            <c:idx val="8"/>
            <c:invertIfNegative val="0"/>
            <c:bubble3D val="0"/>
            <c:spPr>
              <a:solidFill>
                <a:srgbClr val="92D050"/>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0E-AAED-4925-AE46-F76ED3FCC8AA}"/>
              </c:ext>
            </c:extLst>
          </c:dPt>
          <c:dPt>
            <c:idx val="9"/>
            <c:invertIfNegative val="0"/>
            <c:bubble3D val="0"/>
            <c:spPr>
              <a:solidFill>
                <a:schemeClr val="tx2"/>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10-AAED-4925-AE46-F76ED3FCC8AA}"/>
              </c:ext>
            </c:extLst>
          </c:dPt>
          <c:dPt>
            <c:idx val="10"/>
            <c:invertIfNegative val="0"/>
            <c:bubble3D val="0"/>
            <c:spPr>
              <a:solidFill>
                <a:srgbClr val="FFFF66"/>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12-AAED-4925-AE46-F76ED3FCC8AA}"/>
              </c:ext>
            </c:extLst>
          </c:dPt>
          <c:dPt>
            <c:idx val="11"/>
            <c:invertIfNegative val="0"/>
            <c:bubble3D val="0"/>
            <c:spPr>
              <a:solidFill>
                <a:srgbClr val="333399"/>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14-AAED-4925-AE46-F76ED3FCC8AA}"/>
              </c:ext>
            </c:extLst>
          </c:dPt>
          <c:dPt>
            <c:idx val="12"/>
            <c:invertIfNegative val="0"/>
            <c:bubble3D val="0"/>
            <c:spPr>
              <a:solidFill>
                <a:srgbClr val="92D050"/>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16-AAED-4925-AE46-F76ED3FCC8AA}"/>
              </c:ext>
            </c:extLst>
          </c:dPt>
          <c:dPt>
            <c:idx val="13"/>
            <c:invertIfNegative val="0"/>
            <c:bubble3D val="0"/>
            <c:spPr>
              <a:solidFill>
                <a:schemeClr val="tx2"/>
              </a:solidFill>
              <a:ln>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iblet"/>
                <a:bevelB w="114300" prst="artDeco"/>
              </a:sp3d>
            </c:spPr>
            <c:extLst>
              <c:ext xmlns:c16="http://schemas.microsoft.com/office/drawing/2014/chart" uri="{C3380CC4-5D6E-409C-BE32-E72D297353CC}">
                <c16:uniqueId val="{00000018-AAED-4925-AE46-F76ED3FCC8AA}"/>
              </c:ext>
            </c:extLst>
          </c:dPt>
          <c:dPt>
            <c:idx val="14"/>
            <c:invertIfNegative val="0"/>
            <c:bubble3D val="0"/>
            <c:spPr>
              <a:solidFill>
                <a:srgbClr val="FFFF66"/>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1A-AAED-4925-AE46-F76ED3FCC8AA}"/>
              </c:ext>
            </c:extLst>
          </c:dPt>
          <c:dPt>
            <c:idx val="15"/>
            <c:invertIfNegative val="0"/>
            <c:bubble3D val="0"/>
            <c:spPr>
              <a:solidFill>
                <a:srgbClr val="333399"/>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1C-AAED-4925-AE46-F76ED3FCC8AA}"/>
              </c:ext>
            </c:extLst>
          </c:dPt>
          <c:dPt>
            <c:idx val="17"/>
            <c:invertIfNegative val="0"/>
            <c:bubble3D val="0"/>
            <c:spPr>
              <a:solidFill>
                <a:schemeClr val="tx2"/>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1E-AAED-4925-AE46-F76ED3FCC8AA}"/>
              </c:ext>
            </c:extLst>
          </c:dPt>
          <c:dLbls>
            <c:spPr>
              <a:noFill/>
              <a:ln>
                <a:noFill/>
              </a:ln>
              <a:effectLst/>
            </c:spPr>
            <c:txPr>
              <a:bodyPr rot="0" spcFirstLastPara="1" vertOverflow="ellipsis" vert="horz" wrap="square" anchor="ctr" anchorCtr="1"/>
              <a:lstStyle/>
              <a:p>
                <a:pPr>
                  <a:defRPr sz="1800" b="1" i="0" u="none" strike="noStrike" kern="1200" baseline="0">
                    <a:ln>
                      <a:noFill/>
                    </a:ln>
                    <a:solidFill>
                      <a:schemeClr val="tx1"/>
                    </a:solidFill>
                    <a:latin typeface="Helen Bg Light" panose="02000003080000020004" pitchFamily="50" charset="-52"/>
                    <a:ea typeface="+mn-ea"/>
                    <a:cs typeface="+mn-cs"/>
                  </a:defRPr>
                </a:pPr>
                <a:endParaRPr lang="bg-BG"/>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multiLvlStrRef>
              <c:f>'Подадени ИП 31.05'!$A$18:$B$36</c:f>
              <c:multiLvlStrCache>
                <c:ptCount val="19"/>
                <c:lvl>
                  <c:pt idx="0">
                    <c:v>авансови</c:v>
                  </c:pt>
                  <c:pt idx="1">
                    <c:v>междинни</c:v>
                  </c:pt>
                  <c:pt idx="2">
                    <c:v>окончателни</c:v>
                  </c:pt>
                  <c:pt idx="4">
                    <c:v>авансови</c:v>
                  </c:pt>
                  <c:pt idx="5">
                    <c:v>междинни</c:v>
                  </c:pt>
                  <c:pt idx="6">
                    <c:v>окончателни</c:v>
                  </c:pt>
                  <c:pt idx="8">
                    <c:v>авансови</c:v>
                  </c:pt>
                  <c:pt idx="9">
                    <c:v>междинни</c:v>
                  </c:pt>
                  <c:pt idx="10">
                    <c:v>окончателни</c:v>
                  </c:pt>
                  <c:pt idx="12">
                    <c:v>авансови</c:v>
                  </c:pt>
                  <c:pt idx="13">
                    <c:v>междинни</c:v>
                  </c:pt>
                  <c:pt idx="14">
                    <c:v>окончателни</c:v>
                  </c:pt>
                  <c:pt idx="16">
                    <c:v>авансови</c:v>
                  </c:pt>
                  <c:pt idx="17">
                    <c:v>междинни</c:v>
                  </c:pt>
                  <c:pt idx="18">
                    <c:v>окончателни</c:v>
                  </c:pt>
                </c:lvl>
                <c:lvl>
                  <c:pt idx="0">
                    <c:v>ПО 1</c:v>
                  </c:pt>
                  <c:pt idx="4">
                    <c:v>ПО 2</c:v>
                  </c:pt>
                  <c:pt idx="8">
                    <c:v>ПО 3</c:v>
                  </c:pt>
                  <c:pt idx="12">
                    <c:v>ПО 4</c:v>
                  </c:pt>
                  <c:pt idx="16">
                    <c:v>ПО 5</c:v>
                  </c:pt>
                </c:lvl>
              </c:multiLvlStrCache>
            </c:multiLvlStrRef>
          </c:cat>
          <c:val>
            <c:numRef>
              <c:f>'Подадени ИП 31.05'!$C$18:$C$36</c:f>
              <c:numCache>
                <c:formatCode>General</c:formatCode>
                <c:ptCount val="19"/>
                <c:pt idx="0">
                  <c:v>27</c:v>
                </c:pt>
                <c:pt idx="1">
                  <c:v>49</c:v>
                </c:pt>
                <c:pt idx="2">
                  <c:v>1</c:v>
                </c:pt>
                <c:pt idx="4">
                  <c:v>50</c:v>
                </c:pt>
                <c:pt idx="5">
                  <c:v>74</c:v>
                </c:pt>
                <c:pt idx="6">
                  <c:v>12</c:v>
                </c:pt>
                <c:pt idx="8">
                  <c:v>30</c:v>
                </c:pt>
                <c:pt idx="9">
                  <c:v>74</c:v>
                </c:pt>
                <c:pt idx="10">
                  <c:v>15</c:v>
                </c:pt>
                <c:pt idx="12">
                  <c:v>35</c:v>
                </c:pt>
                <c:pt idx="13">
                  <c:v>265</c:v>
                </c:pt>
                <c:pt idx="14">
                  <c:v>38</c:v>
                </c:pt>
                <c:pt idx="16">
                  <c:v>1</c:v>
                </c:pt>
                <c:pt idx="17">
                  <c:v>15</c:v>
                </c:pt>
                <c:pt idx="18">
                  <c:v>1</c:v>
                </c:pt>
              </c:numCache>
            </c:numRef>
          </c:val>
          <c:extLst>
            <c:ext xmlns:c16="http://schemas.microsoft.com/office/drawing/2014/chart" uri="{C3380CC4-5D6E-409C-BE32-E72D297353CC}">
              <c16:uniqueId val="{0000001F-AAED-4925-AE46-F76ED3FCC8AA}"/>
            </c:ext>
          </c:extLst>
        </c:ser>
        <c:ser>
          <c:idx val="1"/>
          <c:order val="1"/>
          <c:spPr>
            <a:solidFill>
              <a:schemeClr val="accent5"/>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Pt>
            <c:idx val="5"/>
            <c:invertIfNegative val="0"/>
            <c:bubble3D val="0"/>
            <c:extLst>
              <c:ext xmlns:c16="http://schemas.microsoft.com/office/drawing/2014/chart" uri="{C3380CC4-5D6E-409C-BE32-E72D297353CC}">
                <c16:uniqueId val="{00000020-AAED-4925-AE46-F76ED3FCC8AA}"/>
              </c:ext>
            </c:extLst>
          </c:dPt>
          <c:dPt>
            <c:idx val="6"/>
            <c:invertIfNegative val="0"/>
            <c:bubble3D val="0"/>
            <c:extLst>
              <c:ext xmlns:c16="http://schemas.microsoft.com/office/drawing/2014/chart" uri="{C3380CC4-5D6E-409C-BE32-E72D297353CC}">
                <c16:uniqueId val="{00000021-AAED-4925-AE46-F76ED3FCC8AA}"/>
              </c:ext>
            </c:extLst>
          </c:dPt>
          <c:dLbls>
            <c:spPr>
              <a:noFill/>
              <a:ln>
                <a:noFill/>
              </a:ln>
              <a:effectLst/>
            </c:spPr>
            <c:txPr>
              <a:bodyPr rot="0" spcFirstLastPara="1" vertOverflow="ellipsis" vert="horz" wrap="square" anchor="ctr" anchorCtr="1"/>
              <a:lstStyle/>
              <a:p>
                <a:pPr>
                  <a:defRPr sz="1500" b="1" i="0" u="none" strike="noStrike" kern="1200" baseline="0">
                    <a:ln>
                      <a:noFill/>
                    </a:ln>
                    <a:solidFill>
                      <a:schemeClr val="dk1"/>
                    </a:solidFill>
                    <a:latin typeface="Helen Bg Light" panose="02000003080000020004" pitchFamily="50" charset="-52"/>
                    <a:ea typeface="+mn-ea"/>
                    <a:cs typeface="+mn-cs"/>
                  </a:defRPr>
                </a:pPr>
                <a:endParaRPr lang="bg-BG"/>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prstDash val="solid"/>
                      <a:round/>
                    </a:ln>
                    <a:effectLst/>
                  </c:spPr>
                </c15:leaderLines>
              </c:ext>
            </c:extLst>
          </c:dLbls>
          <c:cat>
            <c:multiLvlStrRef>
              <c:f>'Подадени ИП 31.05'!$A$18:$B$36</c:f>
              <c:multiLvlStrCache>
                <c:ptCount val="19"/>
                <c:lvl>
                  <c:pt idx="0">
                    <c:v>авансови</c:v>
                  </c:pt>
                  <c:pt idx="1">
                    <c:v>междинни</c:v>
                  </c:pt>
                  <c:pt idx="2">
                    <c:v>окончателни</c:v>
                  </c:pt>
                  <c:pt idx="4">
                    <c:v>авансови</c:v>
                  </c:pt>
                  <c:pt idx="5">
                    <c:v>междинни</c:v>
                  </c:pt>
                  <c:pt idx="6">
                    <c:v>окончателни</c:v>
                  </c:pt>
                  <c:pt idx="8">
                    <c:v>авансови</c:v>
                  </c:pt>
                  <c:pt idx="9">
                    <c:v>междинни</c:v>
                  </c:pt>
                  <c:pt idx="10">
                    <c:v>окончателни</c:v>
                  </c:pt>
                  <c:pt idx="12">
                    <c:v>авансови</c:v>
                  </c:pt>
                  <c:pt idx="13">
                    <c:v>междинни</c:v>
                  </c:pt>
                  <c:pt idx="14">
                    <c:v>окончателни</c:v>
                  </c:pt>
                  <c:pt idx="16">
                    <c:v>авансови</c:v>
                  </c:pt>
                  <c:pt idx="17">
                    <c:v>междинни</c:v>
                  </c:pt>
                  <c:pt idx="18">
                    <c:v>окончателни</c:v>
                  </c:pt>
                </c:lvl>
                <c:lvl>
                  <c:pt idx="0">
                    <c:v>ПО 1</c:v>
                  </c:pt>
                  <c:pt idx="4">
                    <c:v>ПО 2</c:v>
                  </c:pt>
                  <c:pt idx="8">
                    <c:v>ПО 3</c:v>
                  </c:pt>
                  <c:pt idx="12">
                    <c:v>ПО 4</c:v>
                  </c:pt>
                  <c:pt idx="16">
                    <c:v>ПО 5</c:v>
                  </c:pt>
                </c:lvl>
              </c:multiLvlStrCache>
            </c:multiLvlStrRef>
          </c:cat>
          <c:val>
            <c:numRef>
              <c:f>'Подадени ИП 31.05'!$D$18:$D$35</c:f>
              <c:numCache>
                <c:formatCode>General</c:formatCode>
                <c:ptCount val="18"/>
              </c:numCache>
            </c:numRef>
          </c:val>
          <c:extLst>
            <c:ext xmlns:c16="http://schemas.microsoft.com/office/drawing/2014/chart" uri="{C3380CC4-5D6E-409C-BE32-E72D297353CC}">
              <c16:uniqueId val="{00000022-AAED-4925-AE46-F76ED3FCC8AA}"/>
            </c:ext>
          </c:extLst>
        </c:ser>
        <c:dLbls>
          <c:showLegendKey val="0"/>
          <c:showVal val="0"/>
          <c:showCatName val="0"/>
          <c:showSerName val="0"/>
          <c:showPercent val="0"/>
          <c:showBubbleSize val="0"/>
        </c:dLbls>
        <c:gapWidth val="8"/>
        <c:overlap val="75"/>
        <c:axId val="-606542208"/>
        <c:axId val="-606537856"/>
      </c:barChart>
      <c:catAx>
        <c:axId val="-606542208"/>
        <c:scaling>
          <c:orientation val="maxMin"/>
        </c:scaling>
        <c:delete val="0"/>
        <c:axPos val="l"/>
        <c:numFmt formatCode="General" sourceLinked="1"/>
        <c:majorTickMark val="none"/>
        <c:minorTickMark val="none"/>
        <c:tickLblPos val="nextTo"/>
        <c:spPr>
          <a:noFill/>
          <a:ln w="12700"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sz="1500" b="0" i="0" u="none" strike="noStrike" kern="1200" baseline="0">
                <a:ln>
                  <a:noFill/>
                </a:ln>
                <a:solidFill>
                  <a:schemeClr val="tx1"/>
                </a:solidFill>
                <a:latin typeface="Helen Bg Light" panose="02000003080000020004" pitchFamily="50" charset="-52"/>
                <a:ea typeface="+mn-ea"/>
                <a:cs typeface="+mn-cs"/>
              </a:defRPr>
            </a:pPr>
            <a:endParaRPr lang="bg-BG"/>
          </a:p>
        </c:txPr>
        <c:crossAx val="-606537856"/>
        <c:crossesAt val="0"/>
        <c:auto val="1"/>
        <c:lblAlgn val="ctr"/>
        <c:lblOffset val="100"/>
        <c:noMultiLvlLbl val="0"/>
      </c:catAx>
      <c:valAx>
        <c:axId val="-606537856"/>
        <c:scaling>
          <c:orientation val="minMax"/>
        </c:scaling>
        <c:delete val="1"/>
        <c:axPos val="t"/>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crossAx val="-606542208"/>
        <c:crosses val="autoZero"/>
        <c:crossBetween val="between"/>
      </c:valAx>
      <c:spPr>
        <a:noFill/>
        <a:ln cmpd="sng">
          <a:solidFill>
            <a:schemeClr val="accent1"/>
          </a:solidFill>
        </a:ln>
        <a:effectLst>
          <a:softEdge rad="368300"/>
        </a:effectLst>
      </c:spPr>
    </c:plotArea>
    <c:plotVisOnly val="1"/>
    <c:dispBlanksAs val="gap"/>
    <c:showDLblsOverMax val="0"/>
  </c:chart>
  <c:spPr>
    <a:solidFill>
      <a:schemeClr val="accent1">
        <a:lumMod val="20000"/>
        <a:lumOff val="80000"/>
      </a:schemeClr>
    </a:solidFill>
    <a:ln w="9525" cap="flat" cmpd="sng" algn="ctr">
      <a:solidFill>
        <a:schemeClr val="tx1">
          <a:lumMod val="15000"/>
          <a:lumOff val="85000"/>
        </a:schemeClr>
      </a:solidFill>
      <a:prstDash val="solid"/>
      <a:round/>
    </a:ln>
    <a:effectLst/>
  </c:spPr>
  <c:txPr>
    <a:bodyPr/>
    <a:lstStyle/>
    <a:p>
      <a:pPr>
        <a:defRPr sz="1500" b="1">
          <a:ln>
            <a:noFill/>
          </a:ln>
          <a:latin typeface="Helen Bg Light" panose="02000003080000020004" pitchFamily="50" charset="-52"/>
        </a:defRPr>
      </a:pPr>
      <a:endParaRPr lang="bg-BG"/>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7.7416173570019717E-2"/>
          <c:y val="0.18629550321199143"/>
          <c:w val="0.89792964266598863"/>
          <c:h val="0.73233404710920769"/>
        </c:manualLayout>
      </c:layout>
      <c:barChart>
        <c:barDir val="col"/>
        <c:grouping val="clustered"/>
        <c:varyColors val="0"/>
        <c:ser>
          <c:idx val="0"/>
          <c:order val="0"/>
          <c:spPr>
            <a:solidFill>
              <a:srgbClr val="002060"/>
            </a:solidFill>
            <a:ln>
              <a:noFill/>
            </a:ln>
            <a:effectLst>
              <a:outerShdw blurRad="40000" dist="23000" dir="5400000" rotWithShape="0">
                <a:srgbClr val="000000">
                  <a:alpha val="35000"/>
                </a:srgbClr>
              </a:outerShdw>
            </a:effectLst>
          </c:spPr>
          <c:invertIfNegative val="0"/>
          <c:dLbls>
            <c:dLbl>
              <c:idx val="0"/>
              <c:layout>
                <c:manualLayout>
                  <c:x val="-1.9723865877712033E-3"/>
                  <c:y val="-3.7831245398393831E-2"/>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7F3F-46AB-9536-8C69BB4E25A1}"/>
                </c:ext>
              </c:extLst>
            </c:dLbl>
            <c:dLbl>
              <c:idx val="1"/>
              <c:layout>
                <c:manualLayout>
                  <c:x val="-1.9723865877712033E-3"/>
                  <c:y val="-3.3603668920400044E-2"/>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7F3F-46AB-9536-8C69BB4E25A1}"/>
                </c:ext>
              </c:extLst>
            </c:dLbl>
            <c:dLbl>
              <c:idx val="2"/>
              <c:layout>
                <c:manualLayout>
                  <c:x val="-7.2320006104728956E-17"/>
                  <c:y val="-7.0784085608142672E-2"/>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7F3F-46AB-9536-8C69BB4E25A1}"/>
                </c:ext>
              </c:extLst>
            </c:dLbl>
            <c:dLbl>
              <c:idx val="3"/>
              <c:layout>
                <c:manualLayout>
                  <c:x val="-3.1061206106633123E-4"/>
                  <c:y val="-2.3628341960466932E-2"/>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7F3F-46AB-9536-8C69BB4E25A1}"/>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ysClr val="windowText" lastClr="000000"/>
                    </a:solidFill>
                    <a:latin typeface="Helen Bg Light" panose="02000003080000020004" pitchFamily="50" charset="-52"/>
                    <a:ea typeface="+mn-ea"/>
                    <a:cs typeface="+mn-cs"/>
                  </a:defRPr>
                </a:pPr>
                <a:endParaRPr lang="bg-BG"/>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'до-пл-ве-се'!$B$67:$B$70</c:f>
              <c:numCache>
                <c:formatCode>General</c:formatCode>
                <c:ptCount val="4"/>
                <c:pt idx="0">
                  <c:v>2016</c:v>
                </c:pt>
                <c:pt idx="1">
                  <c:v>2017</c:v>
                </c:pt>
                <c:pt idx="2">
                  <c:v>2018</c:v>
                </c:pt>
                <c:pt idx="3">
                  <c:v>2019</c:v>
                </c:pt>
              </c:numCache>
            </c:numRef>
          </c:cat>
          <c:val>
            <c:numRef>
              <c:f>'до-пл-ве-се'!$D$67:$D$70</c:f>
              <c:numCache>
                <c:formatCode>#\ ##0.0</c:formatCode>
                <c:ptCount val="4"/>
                <c:pt idx="0">
                  <c:v>5.5261894799999993</c:v>
                </c:pt>
                <c:pt idx="1">
                  <c:v>19.098483959999999</c:v>
                </c:pt>
                <c:pt idx="2">
                  <c:v>80.562222200000008</c:v>
                </c:pt>
                <c:pt idx="3">
                  <c:v>14.304318019999998</c:v>
                </c:pt>
              </c:numCache>
            </c:numRef>
          </c:val>
          <c:extLst>
            <c:ext xmlns:c16="http://schemas.microsoft.com/office/drawing/2014/chart" uri="{C3380CC4-5D6E-409C-BE32-E72D297353CC}">
              <c16:uniqueId val="{00000004-7F3F-46AB-9536-8C69BB4E25A1}"/>
            </c:ext>
          </c:extLst>
        </c:ser>
        <c:dLbls>
          <c:showLegendKey val="0"/>
          <c:showVal val="0"/>
          <c:showCatName val="0"/>
          <c:showSerName val="0"/>
          <c:showPercent val="0"/>
          <c:showBubbleSize val="0"/>
        </c:dLbls>
        <c:gapWidth val="100"/>
        <c:overlap val="-24"/>
        <c:axId val="-606541664"/>
        <c:axId val="-606541120"/>
      </c:barChart>
      <c:catAx>
        <c:axId val="-606541664"/>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0" spcFirstLastPara="1" vertOverflow="ellipsis" wrap="square" anchor="ctr" anchorCtr="1"/>
          <a:lstStyle/>
          <a:p>
            <a:pPr>
              <a:defRPr sz="2000" b="0" i="0" u="none" strike="noStrike" kern="1200" baseline="0">
                <a:solidFill>
                  <a:srgbClr val="0000CC"/>
                </a:solidFill>
                <a:latin typeface="Helen Bg Light" panose="02000003080000020004" pitchFamily="50" charset="-52"/>
                <a:ea typeface="+mn-ea"/>
                <a:cs typeface="+mn-cs"/>
              </a:defRPr>
            </a:pPr>
            <a:endParaRPr lang="bg-BG"/>
          </a:p>
        </c:txPr>
        <c:crossAx val="-606541120"/>
        <c:crosses val="autoZero"/>
        <c:auto val="1"/>
        <c:lblAlgn val="ctr"/>
        <c:lblOffset val="100"/>
        <c:tickLblSkip val="1"/>
        <c:tickMarkSkip val="1"/>
        <c:noMultiLvlLbl val="0"/>
      </c:catAx>
      <c:valAx>
        <c:axId val="-606541120"/>
        <c:scaling>
          <c:orientation val="minMax"/>
          <c:max val="90"/>
        </c:scaling>
        <c:delete val="0"/>
        <c:axPos val="l"/>
        <c:majorGridlines>
          <c:spPr>
            <a:ln w="9525" cap="flat" cmpd="sng" algn="ctr">
              <a:solidFill>
                <a:schemeClr val="tx2">
                  <a:lumMod val="15000"/>
                  <a:lumOff val="85000"/>
                </a:schemeClr>
              </a:solidFill>
              <a:round/>
            </a:ln>
            <a:effectLst/>
          </c:spPr>
        </c:majorGridlines>
        <c:numFmt formatCode="#\ ##0.00_ ;[Red]\-#\ ##0.00\ " sourceLinked="0"/>
        <c:majorTickMark val="none"/>
        <c:minorTickMark val="none"/>
        <c:tickLblPos val="nextTo"/>
        <c:spPr>
          <a:noFill/>
          <a:ln>
            <a:noFill/>
          </a:ln>
          <a:effectLst/>
        </c:spPr>
        <c:txPr>
          <a:bodyPr rot="0" spcFirstLastPara="1" vertOverflow="ellipsis" wrap="square" anchor="ctr" anchorCtr="1"/>
          <a:lstStyle/>
          <a:p>
            <a:pPr>
              <a:defRPr sz="1400" b="0"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crossAx val="-606541664"/>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bg-BG" sz="2000" dirty="0" smtClean="0">
                <a:solidFill>
                  <a:schemeClr val="tx1"/>
                </a:solidFill>
                <a:latin typeface="Helen Bg Light" panose="02000003080000020004" pitchFamily="50" charset="-52"/>
              </a:rPr>
              <a:t>РЕАЛНО ИЗПЛАТЕНИ</a:t>
            </a:r>
            <a:r>
              <a:rPr lang="bg-BG" sz="2000" baseline="0" dirty="0" smtClean="0">
                <a:solidFill>
                  <a:schemeClr val="tx1"/>
                </a:solidFill>
                <a:latin typeface="Helen Bg Light" panose="02000003080000020004" pitchFamily="50" charset="-52"/>
              </a:rPr>
              <a:t> </a:t>
            </a:r>
            <a:r>
              <a:rPr lang="bg-BG" sz="2000" baseline="0" dirty="0">
                <a:solidFill>
                  <a:schemeClr val="tx1"/>
                </a:solidFill>
                <a:latin typeface="Helen Bg Light" panose="02000003080000020004" pitchFamily="50" charset="-52"/>
              </a:rPr>
              <a:t>СРЕДСТВА ПО </a:t>
            </a:r>
            <a:r>
              <a:rPr lang="bg-BG" sz="2000" baseline="0" dirty="0" err="1">
                <a:solidFill>
                  <a:schemeClr val="tx1"/>
                </a:solidFill>
                <a:latin typeface="Helen Bg Light" panose="02000003080000020004" pitchFamily="50" charset="-52"/>
              </a:rPr>
              <a:t>ОПДУ</a:t>
            </a:r>
            <a:r>
              <a:rPr lang="bg-BG" sz="2000" baseline="0" dirty="0">
                <a:solidFill>
                  <a:schemeClr val="tx1"/>
                </a:solidFill>
                <a:latin typeface="Helen Bg Light" panose="02000003080000020004" pitchFamily="50" charset="-52"/>
              </a:rPr>
              <a:t> по оси </a:t>
            </a:r>
            <a:r>
              <a:rPr lang="bg-BG" sz="2000" dirty="0">
                <a:solidFill>
                  <a:schemeClr val="tx1"/>
                </a:solidFill>
                <a:latin typeface="Helen Bg Light" panose="02000003080000020004" pitchFamily="50" charset="-52"/>
              </a:rPr>
              <a:t>(млн. лв</a:t>
            </a:r>
            <a:r>
              <a:rPr lang="bg-BG" sz="2000" dirty="0" smtClean="0">
                <a:solidFill>
                  <a:schemeClr val="tx1"/>
                </a:solidFill>
                <a:latin typeface="Helen Bg Light" panose="02000003080000020004" pitchFamily="50" charset="-52"/>
              </a:rPr>
              <a:t>.) </a:t>
            </a:r>
          </a:p>
          <a:p>
            <a:pPr>
              <a:defRPr/>
            </a:pPr>
            <a:r>
              <a:rPr lang="bg-BG" sz="2000" dirty="0" smtClean="0">
                <a:solidFill>
                  <a:schemeClr val="tx1"/>
                </a:solidFill>
                <a:latin typeface="Helen Bg Light" panose="02000003080000020004" pitchFamily="50" charset="-52"/>
              </a:rPr>
              <a:t>към 31.05.2019</a:t>
            </a:r>
            <a:r>
              <a:rPr lang="bg-BG" sz="2000" baseline="0" dirty="0" smtClean="0">
                <a:solidFill>
                  <a:schemeClr val="tx1"/>
                </a:solidFill>
                <a:latin typeface="Helen Bg Light" panose="02000003080000020004" pitchFamily="50" charset="-52"/>
              </a:rPr>
              <a:t> г.</a:t>
            </a:r>
            <a:endParaRPr lang="bg-BG" sz="2000" dirty="0">
              <a:solidFill>
                <a:schemeClr val="tx1"/>
              </a:solidFill>
              <a:latin typeface="Helen Bg Light" panose="02000003080000020004" pitchFamily="50" charset="-52"/>
            </a:endParaRPr>
          </a:p>
        </c:rich>
      </c:tx>
      <c:layout>
        <c:manualLayout>
          <c:xMode val="edge"/>
          <c:yMode val="edge"/>
          <c:x val="0.1325963781802022"/>
          <c:y val="2.9822882334061648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bg-BG"/>
        </a:p>
      </c:txPr>
    </c:title>
    <c:autoTitleDeleted val="0"/>
    <c:plotArea>
      <c:layout>
        <c:manualLayout>
          <c:layoutTarget val="inner"/>
          <c:xMode val="edge"/>
          <c:yMode val="edge"/>
          <c:x val="9.3195333588068016E-2"/>
          <c:y val="0.17811177461081534"/>
          <c:w val="0.88609531459131341"/>
          <c:h val="0.72317672341981654"/>
        </c:manualLayout>
      </c:layout>
      <c:barChart>
        <c:barDir val="col"/>
        <c:grouping val="clustered"/>
        <c:varyColors val="0"/>
        <c:ser>
          <c:idx val="0"/>
          <c:order val="0"/>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dLbl>
              <c:idx val="0"/>
              <c:layout>
                <c:manualLayout>
                  <c:x val="-1.5779092702169626E-2"/>
                  <c:y val="-3.8547543761754219E-2"/>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359B-49B7-9705-EAC7612481EF}"/>
                </c:ext>
              </c:extLst>
            </c:dLbl>
            <c:dLbl>
              <c:idx val="1"/>
              <c:layout>
                <c:manualLayout>
                  <c:x val="-6.5733782481880608E-3"/>
                  <c:y val="-1.2806035250268997E-2"/>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359B-49B7-9705-EAC7612481EF}"/>
                </c:ext>
              </c:extLst>
            </c:dLbl>
            <c:dLbl>
              <c:idx val="2"/>
              <c:layout>
                <c:manualLayout>
                  <c:x val="-2.6362120626729699E-3"/>
                  <c:y val="-1.9805067321286892E-2"/>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359B-49B7-9705-EAC7612481EF}"/>
                </c:ext>
              </c:extLst>
            </c:dLbl>
            <c:dLbl>
              <c:idx val="3"/>
              <c:layout>
                <c:manualLayout>
                  <c:x val="4.6160915785477541E-3"/>
                  <c:y val="-2.2718936860896734E-2"/>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359B-49B7-9705-EAC7612481EF}"/>
                </c:ext>
              </c:extLst>
            </c:dLbl>
            <c:dLbl>
              <c:idx val="4"/>
              <c:layout>
                <c:manualLayout>
                  <c:x val="-5.2685895597008566E-3"/>
                  <c:y val="-2.321678869775522E-2"/>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359B-49B7-9705-EAC7612481EF}"/>
                </c:ext>
              </c:extLst>
            </c:dLbl>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rgbClr val="002060"/>
                    </a:solidFill>
                    <a:latin typeface="Helen Bg Light" panose="02000003080000020004" pitchFamily="50" charset="-52"/>
                    <a:ea typeface="+mn-ea"/>
                    <a:cs typeface="+mn-cs"/>
                  </a:defRPr>
                </a:pPr>
                <a:endParaRPr lang="bg-BG"/>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'до-пл-ве-се (2)'!$B$34:$B$38</c:f>
              <c:strCache>
                <c:ptCount val="5"/>
                <c:pt idx="0">
                  <c:v>ПО 1</c:v>
                </c:pt>
                <c:pt idx="1">
                  <c:v>ПО 2</c:v>
                </c:pt>
                <c:pt idx="2">
                  <c:v>ПО 3</c:v>
                </c:pt>
                <c:pt idx="3">
                  <c:v>ПО 4</c:v>
                </c:pt>
                <c:pt idx="4">
                  <c:v>ПО 5</c:v>
                </c:pt>
              </c:strCache>
            </c:strRef>
          </c:cat>
          <c:val>
            <c:numRef>
              <c:f>'до-пл-ве-се (2)'!$D$34:$D$38</c:f>
              <c:numCache>
                <c:formatCode>#,##0.00</c:formatCode>
                <c:ptCount val="5"/>
                <c:pt idx="0">
                  <c:v>51.805888980000006</c:v>
                </c:pt>
                <c:pt idx="1">
                  <c:v>20.912351580000006</c:v>
                </c:pt>
                <c:pt idx="2">
                  <c:v>12.369576029999999</c:v>
                </c:pt>
                <c:pt idx="3">
                  <c:v>43.658430500000001</c:v>
                </c:pt>
                <c:pt idx="4">
                  <c:v>8.6851648800000003</c:v>
                </c:pt>
              </c:numCache>
            </c:numRef>
          </c:val>
          <c:extLst>
            <c:ext xmlns:c16="http://schemas.microsoft.com/office/drawing/2014/chart" uri="{C3380CC4-5D6E-409C-BE32-E72D297353CC}">
              <c16:uniqueId val="{00000005-359B-49B7-9705-EAC7612481EF}"/>
            </c:ext>
          </c:extLst>
        </c:ser>
        <c:dLbls>
          <c:dLblPos val="inEnd"/>
          <c:showLegendKey val="0"/>
          <c:showVal val="1"/>
          <c:showCatName val="0"/>
          <c:showSerName val="0"/>
          <c:showPercent val="0"/>
          <c:showBubbleSize val="0"/>
        </c:dLbls>
        <c:gapWidth val="100"/>
        <c:overlap val="-24"/>
        <c:axId val="-359348240"/>
        <c:axId val="-359349872"/>
      </c:barChart>
      <c:catAx>
        <c:axId val="-35934824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0" spcFirstLastPara="1" vertOverflow="ellipsis" wrap="square" anchor="ctr" anchorCtr="1"/>
          <a:lstStyle/>
          <a:p>
            <a:pPr>
              <a:defRPr sz="2000" b="0" i="0" u="none" strike="noStrike" kern="1200" baseline="0">
                <a:solidFill>
                  <a:srgbClr val="0000CC"/>
                </a:solidFill>
                <a:latin typeface="Helen Bg Light" panose="02000003080000020004" pitchFamily="50" charset="-52"/>
                <a:ea typeface="+mn-ea"/>
                <a:cs typeface="+mn-cs"/>
              </a:defRPr>
            </a:pPr>
            <a:endParaRPr lang="bg-BG"/>
          </a:p>
        </c:txPr>
        <c:crossAx val="-359349872"/>
        <c:crosses val="autoZero"/>
        <c:auto val="1"/>
        <c:lblAlgn val="ctr"/>
        <c:lblOffset val="100"/>
        <c:tickLblSkip val="1"/>
        <c:tickMarkSkip val="1"/>
        <c:noMultiLvlLbl val="0"/>
      </c:catAx>
      <c:valAx>
        <c:axId val="-359349872"/>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0" spcFirstLastPara="1" vertOverflow="ellipsis" wrap="square" anchor="ctr" anchorCtr="1"/>
          <a:lstStyle/>
          <a:p>
            <a:pPr>
              <a:defRPr sz="1400" b="0" i="0" u="none" strike="noStrike" kern="1200" baseline="0">
                <a:solidFill>
                  <a:srgbClr val="595959"/>
                </a:solidFill>
                <a:latin typeface="Helen Bg Light" panose="02000003080000020004" pitchFamily="50" charset="-52"/>
                <a:ea typeface="+mn-ea"/>
                <a:cs typeface="+mn-cs"/>
              </a:defRPr>
            </a:pPr>
            <a:endParaRPr lang="bg-BG"/>
          </a:p>
        </c:txPr>
        <c:crossAx val="-3593482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a:latin typeface="Helen Bg Light" panose="02000003080000020004" pitchFamily="50" charset="-52"/>
              </a:rPr>
              <a:t>СКЛЮЧЕНИ ДОГОВОРИ ПО ПРИОРИТЕТНИ</a:t>
            </a:r>
            <a:r>
              <a:rPr lang="bg-BG" sz="2000" baseline="0">
                <a:latin typeface="Helen Bg Light" panose="02000003080000020004" pitchFamily="50" charset="-52"/>
              </a:rPr>
              <a:t> ОСИ (В ЛЕВА)</a:t>
            </a:r>
            <a:endParaRPr lang="en-US" sz="2000">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a:noFill/>
        </a:ln>
        <a:effectLst/>
      </c:spPr>
    </c:plotArea>
    <c:plotVisOnly val="1"/>
    <c:dispBlanksAs val="gap"/>
    <c:showDLblsOverMax val="0"/>
  </c:chart>
  <c:spPr>
    <a:noFill/>
    <a:ln>
      <a:noFill/>
    </a:ln>
    <a:effectLst/>
  </c:spPr>
  <c:txPr>
    <a:bodyPr/>
    <a:lstStyle/>
    <a:p>
      <a:pPr>
        <a:defRPr/>
      </a:pPr>
      <a:endParaRPr lang="bg-BG"/>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b="1">
                <a:latin typeface="Helen Bg Light" panose="02000003080000020004" pitchFamily="50" charset="-52"/>
              </a:rPr>
              <a:t>СКЛЮЧЕНИ ДОГОВОРИ ПО ПРИОРИТЕТНИ</a:t>
            </a:r>
            <a:r>
              <a:rPr lang="bg-BG" sz="2000" b="1" baseline="0">
                <a:latin typeface="Helen Bg Light" panose="02000003080000020004" pitchFamily="50" charset="-52"/>
              </a:rPr>
              <a:t> ОСИ (В ЛЕВА)</a:t>
            </a:r>
            <a:endParaRPr lang="en-US" sz="2000" b="1">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w="25400">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withinLinear" id="16">
  <a:schemeClr val="accent3"/>
</cs:colorStyle>
</file>

<file path=ppt/charts/colors11.xml><?xml version="1.0" encoding="utf-8"?>
<cs:colorStyle xmlns:cs="http://schemas.microsoft.com/office/drawing/2012/chartStyle" xmlns:a="http://schemas.openxmlformats.org/drawingml/2006/main" meth="withinLinear" id="16">
  <a:schemeClr val="accent3"/>
</cs:colorStyle>
</file>

<file path=ppt/charts/colors12.xml><?xml version="1.0" encoding="utf-8"?>
<cs:colorStyle xmlns:cs="http://schemas.microsoft.com/office/drawing/2012/chartStyle" xmlns:a="http://schemas.openxmlformats.org/drawingml/2006/main" meth="withinLinear" id="16">
  <a:schemeClr val="accent3"/>
</cs:colorStyle>
</file>

<file path=ppt/charts/colors13.xml><?xml version="1.0" encoding="utf-8"?>
<cs:colorStyle xmlns:cs="http://schemas.microsoft.com/office/drawing/2012/chartStyle" xmlns:a="http://schemas.openxmlformats.org/drawingml/2006/main" meth="withinLinear" id="16">
  <a:schemeClr val="accent3"/>
</cs:colorStyle>
</file>

<file path=ppt/charts/colors14.xml><?xml version="1.0" encoding="utf-8"?>
<cs:colorStyle xmlns:cs="http://schemas.microsoft.com/office/drawing/2012/chartStyle" xmlns:a="http://schemas.openxmlformats.org/drawingml/2006/main" meth="withinLinear" id="16">
  <a:schemeClr val="accent3"/>
</cs:colorStyle>
</file>

<file path=ppt/charts/colors15.xml><?xml version="1.0" encoding="utf-8"?>
<cs:colorStyle xmlns:cs="http://schemas.microsoft.com/office/drawing/2012/chartStyle" xmlns:a="http://schemas.openxmlformats.org/drawingml/2006/main" meth="withinLinear" id="16">
  <a:schemeClr val="accent3"/>
</cs:colorStyle>
</file>

<file path=ppt/charts/colors16.xml><?xml version="1.0" encoding="utf-8"?>
<cs:colorStyle xmlns:cs="http://schemas.microsoft.com/office/drawing/2012/chartStyle" xmlns:a="http://schemas.openxmlformats.org/drawingml/2006/main" meth="withinLinear" id="16">
  <a:schemeClr val="accent3"/>
</cs:colorStyle>
</file>

<file path=ppt/charts/colors17.xml><?xml version="1.0" encoding="utf-8"?>
<cs:colorStyle xmlns:cs="http://schemas.microsoft.com/office/drawing/2012/chartStyle" xmlns:a="http://schemas.openxmlformats.org/drawingml/2006/main" meth="withinLinear" id="16">
  <a:schemeClr val="accent3"/>
</cs:colorStyle>
</file>

<file path=ppt/charts/colors2.xml><?xml version="1.0" encoding="utf-8"?>
<cs:colorStyle xmlns:cs="http://schemas.microsoft.com/office/drawing/2012/chartStyle" xmlns:a="http://schemas.openxmlformats.org/drawingml/2006/main" meth="withinLinear" id="15">
  <a:schemeClr val="accent2"/>
</cs:colorStyle>
</file>

<file path=ppt/charts/colors3.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withinLinear" id="14">
  <a:schemeClr val="accent1"/>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withinLinear" id="16">
  <a:schemeClr val="accent3"/>
</cs:colorStyle>
</file>

<file path=ppt/charts/colors9.xml><?xml version="1.0" encoding="utf-8"?>
<cs:colorStyle xmlns:cs="http://schemas.microsoft.com/office/drawing/2012/chartStyle" xmlns:a="http://schemas.openxmlformats.org/drawingml/2006/main" meth="withinLinear" id="16">
  <a:schemeClr val="accent3"/>
</cs:colorStyle>
</file>

<file path=ppt/charts/style1.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0.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1.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2.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3.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4.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5.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6.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7.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255">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4.xml><?xml version="1.0" encoding="utf-8"?>
<cs:chartStyle xmlns:cs="http://schemas.microsoft.com/office/drawing/2012/chartStyle" xmlns:a="http://schemas.openxmlformats.org/drawingml/2006/main" id="255">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7.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8.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9.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6834BD3-FED7-40E4-A703-A34731314AFF}" type="doc">
      <dgm:prSet loTypeId="urn:microsoft.com/office/officeart/2005/8/layout/radial2" loCatId="relationship" qsTypeId="urn:microsoft.com/office/officeart/2005/8/quickstyle/3d1" qsCatId="3D" csTypeId="urn:microsoft.com/office/officeart/2005/8/colors/colorful4" csCatId="colorful" phldr="1"/>
      <dgm:spPr/>
      <dgm:t>
        <a:bodyPr/>
        <a:lstStyle/>
        <a:p>
          <a:endParaRPr lang="en-US"/>
        </a:p>
      </dgm:t>
    </dgm:pt>
    <dgm:pt modelId="{69D941E4-CABA-41CB-9D17-42B3C52BF615}">
      <dgm:prSet phldrT="[Text]" custT="1"/>
      <dgm:spPr/>
      <dgm:t>
        <a:bodyPr/>
        <a:lstStyle/>
        <a:p>
          <a:r>
            <a:rPr lang="bg-BG" sz="2500" dirty="0" smtClean="0">
              <a:latin typeface="Helen Bg Light" panose="02000003080000020004" pitchFamily="50" charset="-52"/>
            </a:rPr>
            <a:t>271</a:t>
          </a:r>
          <a:endParaRPr lang="en-US" sz="2500" dirty="0">
            <a:latin typeface="Helen Bg Light" panose="02000003080000020004" pitchFamily="50" charset="-52"/>
          </a:endParaRPr>
        </a:p>
      </dgm:t>
    </dgm:pt>
    <dgm:pt modelId="{454B3EAC-D235-4EE4-B27E-6661C5D2767E}" type="parTrans" cxnId="{F97877AF-A5A3-467E-8338-1598BF284E8B}">
      <dgm:prSet/>
      <dgm:spPr/>
      <dgm:t>
        <a:bodyPr/>
        <a:lstStyle/>
        <a:p>
          <a:endParaRPr lang="en-US"/>
        </a:p>
      </dgm:t>
    </dgm:pt>
    <dgm:pt modelId="{0C07A6C4-A3B3-4E39-9EA4-22BB2099AC8F}" type="sibTrans" cxnId="{F97877AF-A5A3-467E-8338-1598BF284E8B}">
      <dgm:prSet/>
      <dgm:spPr/>
      <dgm:t>
        <a:bodyPr/>
        <a:lstStyle/>
        <a:p>
          <a:endParaRPr lang="en-US"/>
        </a:p>
      </dgm:t>
    </dgm:pt>
    <dgm:pt modelId="{3F70EED3-173F-4F3B-BA30-BDDA3F1DF328}">
      <dgm:prSet phldrT="[Text]" custT="1"/>
      <dgm:spPr/>
      <dgm:t>
        <a:bodyPr/>
        <a:lstStyle/>
        <a:p>
          <a:r>
            <a:rPr lang="bg-BG" sz="2100" dirty="0" smtClean="0">
              <a:solidFill>
                <a:srgbClr val="008000"/>
              </a:solidFill>
              <a:latin typeface="Helen Bg Light" panose="02000003080000020004" pitchFamily="50" charset="-52"/>
            </a:rPr>
            <a:t>             В ИЗПЪЛНЕНИЕ</a:t>
          </a:r>
          <a:endParaRPr lang="en-US" sz="2100" dirty="0">
            <a:solidFill>
              <a:srgbClr val="008000"/>
            </a:solidFill>
            <a:latin typeface="Helen Bg Light" panose="02000003080000020004" pitchFamily="50" charset="-52"/>
          </a:endParaRPr>
        </a:p>
      </dgm:t>
    </dgm:pt>
    <dgm:pt modelId="{C7567998-CCD1-4B58-B142-E69B3C08797C}" type="parTrans" cxnId="{4323AAD6-0A4C-47C4-9CF6-CFBD25816605}">
      <dgm:prSet/>
      <dgm:spPr/>
      <dgm:t>
        <a:bodyPr/>
        <a:lstStyle/>
        <a:p>
          <a:endParaRPr lang="en-US"/>
        </a:p>
      </dgm:t>
    </dgm:pt>
    <dgm:pt modelId="{C8DA44D1-CC83-453F-A8B3-E0BD98DDE231}" type="sibTrans" cxnId="{4323AAD6-0A4C-47C4-9CF6-CFBD25816605}">
      <dgm:prSet/>
      <dgm:spPr/>
      <dgm:t>
        <a:bodyPr/>
        <a:lstStyle/>
        <a:p>
          <a:endParaRPr lang="en-US"/>
        </a:p>
      </dgm:t>
    </dgm:pt>
    <dgm:pt modelId="{F95A6BF4-C8BE-4368-A63C-A483EDF38383}">
      <dgm:prSet phldrT="[Text]" custT="1"/>
      <dgm:spPr/>
      <dgm:t>
        <a:bodyPr/>
        <a:lstStyle/>
        <a:p>
          <a:r>
            <a:rPr lang="bg-BG" sz="2500" dirty="0" smtClean="0">
              <a:latin typeface="Helen Bg Light" panose="02000003080000020004" pitchFamily="50" charset="-52"/>
            </a:rPr>
            <a:t>7</a:t>
          </a:r>
          <a:endParaRPr lang="en-US" sz="2500" dirty="0">
            <a:latin typeface="Helen Bg Light" panose="02000003080000020004" pitchFamily="50" charset="-52"/>
          </a:endParaRPr>
        </a:p>
      </dgm:t>
    </dgm:pt>
    <dgm:pt modelId="{C8E6B26F-9F65-4E62-91E2-D087A9FE8090}" type="parTrans" cxnId="{0442F00B-8830-4146-9079-F257C5A415C8}">
      <dgm:prSet/>
      <dgm:spPr/>
      <dgm:t>
        <a:bodyPr/>
        <a:lstStyle/>
        <a:p>
          <a:endParaRPr lang="en-US"/>
        </a:p>
      </dgm:t>
    </dgm:pt>
    <dgm:pt modelId="{934C9C53-0487-44C3-8EF4-33F75969B78B}" type="sibTrans" cxnId="{0442F00B-8830-4146-9079-F257C5A415C8}">
      <dgm:prSet/>
      <dgm:spPr/>
      <dgm:t>
        <a:bodyPr/>
        <a:lstStyle/>
        <a:p>
          <a:endParaRPr lang="en-US"/>
        </a:p>
      </dgm:t>
    </dgm:pt>
    <dgm:pt modelId="{A8E6BA97-72E6-42D8-85B8-EA9CF98BCA53}">
      <dgm:prSet phldrT="[Text]" custT="1"/>
      <dgm:spPr/>
      <dgm:t>
        <a:bodyPr/>
        <a:lstStyle/>
        <a:p>
          <a:r>
            <a:rPr lang="bg-BG" sz="2100" dirty="0" smtClean="0">
              <a:solidFill>
                <a:srgbClr val="FF0000"/>
              </a:solidFill>
              <a:latin typeface="Helen Bg Light" panose="02000003080000020004" pitchFamily="50" charset="-52"/>
            </a:rPr>
            <a:t> ПРЕКРАТЕНИ</a:t>
          </a:r>
          <a:endParaRPr lang="en-US" sz="2100" dirty="0">
            <a:solidFill>
              <a:srgbClr val="FF0000"/>
            </a:solidFill>
            <a:latin typeface="Helen Bg Light" panose="02000003080000020004" pitchFamily="50" charset="-52"/>
          </a:endParaRPr>
        </a:p>
      </dgm:t>
    </dgm:pt>
    <dgm:pt modelId="{7DB8B26A-9013-4A45-A516-CE28B5C4B09E}" type="parTrans" cxnId="{7A2F0AB6-D019-4A14-8E67-71106EA1DD44}">
      <dgm:prSet/>
      <dgm:spPr/>
      <dgm:t>
        <a:bodyPr/>
        <a:lstStyle/>
        <a:p>
          <a:endParaRPr lang="en-US"/>
        </a:p>
      </dgm:t>
    </dgm:pt>
    <dgm:pt modelId="{A502EFA7-8851-45C5-AADC-32A30B2247DF}" type="sibTrans" cxnId="{7A2F0AB6-D019-4A14-8E67-71106EA1DD44}">
      <dgm:prSet/>
      <dgm:spPr/>
      <dgm:t>
        <a:bodyPr/>
        <a:lstStyle/>
        <a:p>
          <a:endParaRPr lang="en-US"/>
        </a:p>
      </dgm:t>
    </dgm:pt>
    <dgm:pt modelId="{A82AE677-B3B6-4773-8CCC-8CA0650A7FA2}">
      <dgm:prSet custT="1"/>
      <dgm:spPr/>
      <dgm:t>
        <a:bodyPr/>
        <a:lstStyle/>
        <a:p>
          <a:r>
            <a:rPr lang="bg-BG" sz="2500" dirty="0" smtClean="0">
              <a:latin typeface="Helen Bg Light" panose="02000003080000020004" pitchFamily="50" charset="-52"/>
            </a:rPr>
            <a:t>48</a:t>
          </a:r>
          <a:endParaRPr lang="en-US" sz="2500" dirty="0">
            <a:latin typeface="Helen Bg Light" panose="02000003080000020004" pitchFamily="50" charset="-52"/>
          </a:endParaRPr>
        </a:p>
      </dgm:t>
    </dgm:pt>
    <dgm:pt modelId="{EF37928A-6EF0-4605-809F-A6293AF732B6}" type="parTrans" cxnId="{CECBAB2E-8C17-447B-85F7-6C01F45ABB98}">
      <dgm:prSet/>
      <dgm:spPr/>
      <dgm:t>
        <a:bodyPr/>
        <a:lstStyle/>
        <a:p>
          <a:endParaRPr lang="en-US"/>
        </a:p>
      </dgm:t>
    </dgm:pt>
    <dgm:pt modelId="{E4B8A5C2-D191-4E1A-BFB9-A6A920BD8B4D}" type="sibTrans" cxnId="{CECBAB2E-8C17-447B-85F7-6C01F45ABB98}">
      <dgm:prSet/>
      <dgm:spPr/>
      <dgm:t>
        <a:bodyPr/>
        <a:lstStyle/>
        <a:p>
          <a:endParaRPr lang="en-US"/>
        </a:p>
      </dgm:t>
    </dgm:pt>
    <dgm:pt modelId="{AD30DBB0-8F11-48B7-B476-3FEC9D043E73}">
      <dgm:prSet custT="1"/>
      <dgm:spPr/>
      <dgm:t>
        <a:bodyPr/>
        <a:lstStyle/>
        <a:p>
          <a:r>
            <a:rPr lang="bg-BG" sz="2500" dirty="0" smtClean="0"/>
            <a:t>29</a:t>
          </a:r>
        </a:p>
      </dgm:t>
    </dgm:pt>
    <dgm:pt modelId="{440FDB79-ED17-435F-9DC2-A4757E8A8253}" type="parTrans" cxnId="{AE1BF474-23D9-4155-B094-D269A31F41E4}">
      <dgm:prSet/>
      <dgm:spPr/>
      <dgm:t>
        <a:bodyPr/>
        <a:lstStyle/>
        <a:p>
          <a:endParaRPr lang="en-US"/>
        </a:p>
      </dgm:t>
    </dgm:pt>
    <dgm:pt modelId="{12D0362A-DCC1-4D82-AB31-F0E689382F2E}" type="sibTrans" cxnId="{AE1BF474-23D9-4155-B094-D269A31F41E4}">
      <dgm:prSet/>
      <dgm:spPr/>
      <dgm:t>
        <a:bodyPr/>
        <a:lstStyle/>
        <a:p>
          <a:endParaRPr lang="en-US"/>
        </a:p>
      </dgm:t>
    </dgm:pt>
    <dgm:pt modelId="{0799B447-46CB-4CFC-98E9-0937423179ED}">
      <dgm:prSet custT="1"/>
      <dgm:spPr/>
      <dgm:t>
        <a:bodyPr/>
        <a:lstStyle/>
        <a:p>
          <a:r>
            <a:rPr lang="bg-BG" sz="2100" dirty="0" smtClean="0">
              <a:solidFill>
                <a:srgbClr val="002060"/>
              </a:solidFill>
              <a:latin typeface="Helen Bg Light" panose="02000003080000020004" pitchFamily="50" charset="-52"/>
            </a:rPr>
            <a:t>ИЗТЕКЛИ</a:t>
          </a:r>
          <a:endParaRPr lang="en-US" sz="2100" dirty="0">
            <a:solidFill>
              <a:srgbClr val="002060"/>
            </a:solidFill>
            <a:latin typeface="Helen Bg Light" panose="02000003080000020004" pitchFamily="50" charset="-52"/>
          </a:endParaRPr>
        </a:p>
      </dgm:t>
    </dgm:pt>
    <dgm:pt modelId="{1C5FCFB7-4CA6-4C5E-B97D-C159CA1DF5A8}" type="parTrans" cxnId="{49A56CB7-A523-4901-AA90-F51C9AE09AF3}">
      <dgm:prSet/>
      <dgm:spPr/>
      <dgm:t>
        <a:bodyPr/>
        <a:lstStyle/>
        <a:p>
          <a:endParaRPr lang="en-US"/>
        </a:p>
      </dgm:t>
    </dgm:pt>
    <dgm:pt modelId="{4DD33B61-94E0-4C54-A920-7606D86A2BF4}" type="sibTrans" cxnId="{49A56CB7-A523-4901-AA90-F51C9AE09AF3}">
      <dgm:prSet/>
      <dgm:spPr/>
      <dgm:t>
        <a:bodyPr/>
        <a:lstStyle/>
        <a:p>
          <a:endParaRPr lang="en-US"/>
        </a:p>
      </dgm:t>
    </dgm:pt>
    <dgm:pt modelId="{B845E281-5C0D-44D7-AFF6-2C487D664C40}">
      <dgm:prSet phldrT="[Text]" custT="1"/>
      <dgm:spPr/>
      <dgm:t>
        <a:bodyPr/>
        <a:lstStyle/>
        <a:p>
          <a:r>
            <a:rPr lang="bg-BG" sz="2100" dirty="0" smtClean="0">
              <a:solidFill>
                <a:srgbClr val="F58220"/>
              </a:solidFill>
              <a:latin typeface="Helen Bg Light" panose="02000003080000020004" pitchFamily="50" charset="-52"/>
            </a:rPr>
            <a:t>   ПРИКЛЮЧИЛИ</a:t>
          </a:r>
          <a:endParaRPr lang="en-US" sz="2100" dirty="0">
            <a:solidFill>
              <a:srgbClr val="F58220"/>
            </a:solidFill>
            <a:latin typeface="Helen Bg Light" panose="02000003080000020004" pitchFamily="50" charset="-52"/>
          </a:endParaRPr>
        </a:p>
      </dgm:t>
    </dgm:pt>
    <dgm:pt modelId="{2767D126-AE09-4E77-9DE0-CE3C60B2E25F}" type="sibTrans" cxnId="{0EFFB7E9-BCFF-4199-933C-33F257CAAE38}">
      <dgm:prSet/>
      <dgm:spPr/>
      <dgm:t>
        <a:bodyPr/>
        <a:lstStyle/>
        <a:p>
          <a:endParaRPr lang="en-US"/>
        </a:p>
      </dgm:t>
    </dgm:pt>
    <dgm:pt modelId="{1013ADF3-E9AA-4083-AB57-746558E8FC44}" type="parTrans" cxnId="{0EFFB7E9-BCFF-4199-933C-33F257CAAE38}">
      <dgm:prSet/>
      <dgm:spPr/>
      <dgm:t>
        <a:bodyPr/>
        <a:lstStyle/>
        <a:p>
          <a:endParaRPr lang="en-US"/>
        </a:p>
      </dgm:t>
    </dgm:pt>
    <dgm:pt modelId="{D45E62F9-B7A2-408A-B6DF-FA9F4866A5A6}" type="pres">
      <dgm:prSet presAssocID="{16834BD3-FED7-40E4-A703-A34731314AFF}" presName="composite" presStyleCnt="0">
        <dgm:presLayoutVars>
          <dgm:chMax val="5"/>
          <dgm:dir/>
          <dgm:animLvl val="ctr"/>
          <dgm:resizeHandles val="exact"/>
        </dgm:presLayoutVars>
      </dgm:prSet>
      <dgm:spPr/>
      <dgm:t>
        <a:bodyPr/>
        <a:lstStyle/>
        <a:p>
          <a:endParaRPr lang="en-US"/>
        </a:p>
      </dgm:t>
    </dgm:pt>
    <dgm:pt modelId="{728FC322-E769-4A24-A22D-12E518A27255}" type="pres">
      <dgm:prSet presAssocID="{16834BD3-FED7-40E4-A703-A34731314AFF}" presName="cycle" presStyleCnt="0"/>
      <dgm:spPr/>
    </dgm:pt>
    <dgm:pt modelId="{05649CF5-A868-45DE-B9AF-2950791E425D}" type="pres">
      <dgm:prSet presAssocID="{16834BD3-FED7-40E4-A703-A34731314AFF}" presName="centerShape" presStyleCnt="0"/>
      <dgm:spPr/>
    </dgm:pt>
    <dgm:pt modelId="{DAFD1E45-0BA1-44B8-BF72-03268CB20215}" type="pres">
      <dgm:prSet presAssocID="{16834BD3-FED7-40E4-A703-A34731314AFF}" presName="connSite" presStyleLbl="node1" presStyleIdx="0" presStyleCnt="5"/>
      <dgm:spPr/>
    </dgm:pt>
    <dgm:pt modelId="{FAD6A175-60BA-4582-98A1-8B76D0F2B006}" type="pres">
      <dgm:prSet presAssocID="{16834BD3-FED7-40E4-A703-A34731314AFF}" presName="visible" presStyleLbl="node1" presStyleIdx="0" presStyleCnt="5" custScaleX="132191" custScaleY="149185"/>
      <dgm:spPr>
        <a:gradFill flip="none" rotWithShape="1">
          <a:gsLst>
            <a:gs pos="0">
              <a:srgbClr val="002060"/>
            </a:gs>
            <a:gs pos="46000">
              <a:schemeClr val="accent4">
                <a:lumMod val="95000"/>
                <a:lumOff val="5000"/>
              </a:schemeClr>
            </a:gs>
            <a:gs pos="100000">
              <a:schemeClr val="accent4">
                <a:lumMod val="60000"/>
              </a:schemeClr>
            </a:gs>
          </a:gsLst>
          <a:path path="circle">
            <a:fillToRect l="50000" t="130000" r="50000" b="-30000"/>
          </a:path>
          <a:tileRect/>
        </a:gradFill>
      </dgm:spPr>
      <dgm:t>
        <a:bodyPr/>
        <a:lstStyle/>
        <a:p>
          <a:endParaRPr lang="en-US"/>
        </a:p>
      </dgm:t>
    </dgm:pt>
    <dgm:pt modelId="{B17901DA-9EAF-4CE0-857F-63615E850C35}" type="pres">
      <dgm:prSet presAssocID="{454B3EAC-D235-4EE4-B27E-6661C5D2767E}" presName="Name25" presStyleLbl="parChTrans1D1" presStyleIdx="0" presStyleCnt="4"/>
      <dgm:spPr/>
      <dgm:t>
        <a:bodyPr/>
        <a:lstStyle/>
        <a:p>
          <a:endParaRPr lang="en-US"/>
        </a:p>
      </dgm:t>
    </dgm:pt>
    <dgm:pt modelId="{77FDB2B5-79FB-412C-B261-8B55B3504CEF}" type="pres">
      <dgm:prSet presAssocID="{69D941E4-CABA-41CB-9D17-42B3C52BF615}" presName="node" presStyleCnt="0"/>
      <dgm:spPr/>
    </dgm:pt>
    <dgm:pt modelId="{D1164DD6-531C-47A1-B3B5-47734C8B524E}" type="pres">
      <dgm:prSet presAssocID="{69D941E4-CABA-41CB-9D17-42B3C52BF615}" presName="parentNode" presStyleLbl="node1" presStyleIdx="1" presStyleCnt="5" custScaleX="180039" custLinFactX="56445" custLinFactNeighborX="100000" custLinFactNeighborY="9976">
        <dgm:presLayoutVars>
          <dgm:chMax val="1"/>
          <dgm:bulletEnabled val="1"/>
        </dgm:presLayoutVars>
      </dgm:prSet>
      <dgm:spPr/>
      <dgm:t>
        <a:bodyPr/>
        <a:lstStyle/>
        <a:p>
          <a:endParaRPr lang="en-US"/>
        </a:p>
      </dgm:t>
    </dgm:pt>
    <dgm:pt modelId="{78574123-79DA-4D4D-8FC3-CA06CA1F8C83}" type="pres">
      <dgm:prSet presAssocID="{69D941E4-CABA-41CB-9D17-42B3C52BF615}" presName="childNode" presStyleLbl="revTx" presStyleIdx="0" presStyleCnt="4">
        <dgm:presLayoutVars>
          <dgm:bulletEnabled val="1"/>
        </dgm:presLayoutVars>
      </dgm:prSet>
      <dgm:spPr/>
      <dgm:t>
        <a:bodyPr/>
        <a:lstStyle/>
        <a:p>
          <a:endParaRPr lang="en-US"/>
        </a:p>
      </dgm:t>
    </dgm:pt>
    <dgm:pt modelId="{1BAE5DE4-F866-4094-A1F8-BD645C337B30}" type="pres">
      <dgm:prSet presAssocID="{440FDB79-ED17-435F-9DC2-A4757E8A8253}" presName="Name25" presStyleLbl="parChTrans1D1" presStyleIdx="1" presStyleCnt="4"/>
      <dgm:spPr/>
      <dgm:t>
        <a:bodyPr/>
        <a:lstStyle/>
        <a:p>
          <a:endParaRPr lang="en-US"/>
        </a:p>
      </dgm:t>
    </dgm:pt>
    <dgm:pt modelId="{4E8A4ABF-FF71-46B5-A8AB-B8CB26EC9615}" type="pres">
      <dgm:prSet presAssocID="{AD30DBB0-8F11-48B7-B476-3FEC9D043E73}" presName="node" presStyleCnt="0"/>
      <dgm:spPr/>
    </dgm:pt>
    <dgm:pt modelId="{1F85CC27-D244-4585-AFDB-B6317B81CE5D}" type="pres">
      <dgm:prSet presAssocID="{AD30DBB0-8F11-48B7-B476-3FEC9D043E73}" presName="parentNode" presStyleLbl="node1" presStyleIdx="2" presStyleCnt="5" custScaleX="120726" custScaleY="91860" custLinFactNeighborX="83518" custLinFactNeighborY="5204">
        <dgm:presLayoutVars>
          <dgm:chMax val="1"/>
          <dgm:bulletEnabled val="1"/>
        </dgm:presLayoutVars>
      </dgm:prSet>
      <dgm:spPr/>
      <dgm:t>
        <a:bodyPr/>
        <a:lstStyle/>
        <a:p>
          <a:endParaRPr lang="en-US"/>
        </a:p>
      </dgm:t>
    </dgm:pt>
    <dgm:pt modelId="{22C7C2CD-E682-4CF3-82EE-E77CB4F97386}" type="pres">
      <dgm:prSet presAssocID="{AD30DBB0-8F11-48B7-B476-3FEC9D043E73}" presName="childNode" presStyleLbl="revTx" presStyleIdx="1" presStyleCnt="4">
        <dgm:presLayoutVars>
          <dgm:bulletEnabled val="1"/>
        </dgm:presLayoutVars>
      </dgm:prSet>
      <dgm:spPr/>
      <dgm:t>
        <a:bodyPr/>
        <a:lstStyle/>
        <a:p>
          <a:endParaRPr lang="en-US"/>
        </a:p>
      </dgm:t>
    </dgm:pt>
    <dgm:pt modelId="{6E29317E-D80B-4FBE-8835-5734D8FB94E7}" type="pres">
      <dgm:prSet presAssocID="{EF37928A-6EF0-4605-809F-A6293AF732B6}" presName="Name25" presStyleLbl="parChTrans1D1" presStyleIdx="2" presStyleCnt="4"/>
      <dgm:spPr/>
      <dgm:t>
        <a:bodyPr/>
        <a:lstStyle/>
        <a:p>
          <a:endParaRPr lang="en-US"/>
        </a:p>
      </dgm:t>
    </dgm:pt>
    <dgm:pt modelId="{C853FF0D-10B3-47A8-9C6E-6068C4B42771}" type="pres">
      <dgm:prSet presAssocID="{A82AE677-B3B6-4773-8CCC-8CA0650A7FA2}" presName="node" presStyleCnt="0"/>
      <dgm:spPr/>
    </dgm:pt>
    <dgm:pt modelId="{F65317A7-F1FE-4CCE-AF47-69CB99DB53C3}" type="pres">
      <dgm:prSet presAssocID="{A82AE677-B3B6-4773-8CCC-8CA0650A7FA2}" presName="parentNode" presStyleLbl="node1" presStyleIdx="3" presStyleCnt="5" custScaleX="138274" custLinFactNeighborX="76131" custLinFactNeighborY="-11285">
        <dgm:presLayoutVars>
          <dgm:chMax val="1"/>
          <dgm:bulletEnabled val="1"/>
        </dgm:presLayoutVars>
      </dgm:prSet>
      <dgm:spPr/>
      <dgm:t>
        <a:bodyPr/>
        <a:lstStyle/>
        <a:p>
          <a:endParaRPr lang="en-US"/>
        </a:p>
      </dgm:t>
    </dgm:pt>
    <dgm:pt modelId="{A73C1271-2303-4FE3-A684-8B8DB1E1978D}" type="pres">
      <dgm:prSet presAssocID="{A82AE677-B3B6-4773-8CCC-8CA0650A7FA2}" presName="childNode" presStyleLbl="revTx" presStyleIdx="2" presStyleCnt="4">
        <dgm:presLayoutVars>
          <dgm:bulletEnabled val="1"/>
        </dgm:presLayoutVars>
      </dgm:prSet>
      <dgm:spPr/>
      <dgm:t>
        <a:bodyPr/>
        <a:lstStyle/>
        <a:p>
          <a:endParaRPr lang="en-US"/>
        </a:p>
      </dgm:t>
    </dgm:pt>
    <dgm:pt modelId="{41BF7B5E-5ABA-4E76-B1F9-E2DA42123585}" type="pres">
      <dgm:prSet presAssocID="{C8E6B26F-9F65-4E62-91E2-D087A9FE8090}" presName="Name25" presStyleLbl="parChTrans1D1" presStyleIdx="3" presStyleCnt="4"/>
      <dgm:spPr/>
      <dgm:t>
        <a:bodyPr/>
        <a:lstStyle/>
        <a:p>
          <a:endParaRPr lang="en-US"/>
        </a:p>
      </dgm:t>
    </dgm:pt>
    <dgm:pt modelId="{2C56171E-5A19-41AA-BE2E-F220852FB8E5}" type="pres">
      <dgm:prSet presAssocID="{F95A6BF4-C8BE-4368-A63C-A483EDF38383}" presName="node" presStyleCnt="0"/>
      <dgm:spPr/>
    </dgm:pt>
    <dgm:pt modelId="{4A7FF8D8-5108-4E5A-BAD5-D0D795F2F1B1}" type="pres">
      <dgm:prSet presAssocID="{F95A6BF4-C8BE-4368-A63C-A483EDF38383}" presName="parentNode" presStyleLbl="node1" presStyleIdx="4" presStyleCnt="5" custScaleX="124216" custLinFactNeighborX="22664" custLinFactNeighborY="-22419">
        <dgm:presLayoutVars>
          <dgm:chMax val="1"/>
          <dgm:bulletEnabled val="1"/>
        </dgm:presLayoutVars>
      </dgm:prSet>
      <dgm:spPr/>
      <dgm:t>
        <a:bodyPr/>
        <a:lstStyle/>
        <a:p>
          <a:endParaRPr lang="en-US"/>
        </a:p>
      </dgm:t>
    </dgm:pt>
    <dgm:pt modelId="{0AAF9DB1-2B0C-4960-BDC8-4F47EA914F8B}" type="pres">
      <dgm:prSet presAssocID="{F95A6BF4-C8BE-4368-A63C-A483EDF38383}" presName="childNode" presStyleLbl="revTx" presStyleIdx="3" presStyleCnt="4">
        <dgm:presLayoutVars>
          <dgm:bulletEnabled val="1"/>
        </dgm:presLayoutVars>
      </dgm:prSet>
      <dgm:spPr/>
      <dgm:t>
        <a:bodyPr/>
        <a:lstStyle/>
        <a:p>
          <a:endParaRPr lang="en-US"/>
        </a:p>
      </dgm:t>
    </dgm:pt>
  </dgm:ptLst>
  <dgm:cxnLst>
    <dgm:cxn modelId="{49A56CB7-A523-4901-AA90-F51C9AE09AF3}" srcId="{AD30DBB0-8F11-48B7-B476-3FEC9D043E73}" destId="{0799B447-46CB-4CFC-98E9-0937423179ED}" srcOrd="0" destOrd="0" parTransId="{1C5FCFB7-4CA6-4C5E-B97D-C159CA1DF5A8}" sibTransId="{4DD33B61-94E0-4C54-A920-7606D86A2BF4}"/>
    <dgm:cxn modelId="{0EFFB7E9-BCFF-4199-933C-33F257CAAE38}" srcId="{A82AE677-B3B6-4773-8CCC-8CA0650A7FA2}" destId="{B845E281-5C0D-44D7-AFF6-2C487D664C40}" srcOrd="0" destOrd="0" parTransId="{1013ADF3-E9AA-4083-AB57-746558E8FC44}" sibTransId="{2767D126-AE09-4E77-9DE0-CE3C60B2E25F}"/>
    <dgm:cxn modelId="{084670E2-FD34-4EE7-A449-F58114CFC17A}" type="presOf" srcId="{C8E6B26F-9F65-4E62-91E2-D087A9FE8090}" destId="{41BF7B5E-5ABA-4E76-B1F9-E2DA42123585}" srcOrd="0" destOrd="0" presId="urn:microsoft.com/office/officeart/2005/8/layout/radial2"/>
    <dgm:cxn modelId="{E25B1CD8-A690-4D01-8090-0AFDDD012B0E}" type="presOf" srcId="{A82AE677-B3B6-4773-8CCC-8CA0650A7FA2}" destId="{F65317A7-F1FE-4CCE-AF47-69CB99DB53C3}" srcOrd="0" destOrd="0" presId="urn:microsoft.com/office/officeart/2005/8/layout/radial2"/>
    <dgm:cxn modelId="{AE327FCD-BCCB-4A79-A819-5B8C99004FB0}" type="presOf" srcId="{B845E281-5C0D-44D7-AFF6-2C487D664C40}" destId="{A73C1271-2303-4FE3-A684-8B8DB1E1978D}" srcOrd="0" destOrd="0" presId="urn:microsoft.com/office/officeart/2005/8/layout/radial2"/>
    <dgm:cxn modelId="{193D3646-CEFB-4034-8F63-AAC9CA5BEFFB}" type="presOf" srcId="{440FDB79-ED17-435F-9DC2-A4757E8A8253}" destId="{1BAE5DE4-F866-4094-A1F8-BD645C337B30}" srcOrd="0" destOrd="0" presId="urn:microsoft.com/office/officeart/2005/8/layout/radial2"/>
    <dgm:cxn modelId="{C75E785B-2551-4C5C-83B0-F9C6655939F7}" type="presOf" srcId="{3F70EED3-173F-4F3B-BA30-BDDA3F1DF328}" destId="{78574123-79DA-4D4D-8FC3-CA06CA1F8C83}" srcOrd="0" destOrd="0" presId="urn:microsoft.com/office/officeart/2005/8/layout/radial2"/>
    <dgm:cxn modelId="{1AA9FA59-C5BC-4E7B-B729-34E953C81D53}" type="presOf" srcId="{F95A6BF4-C8BE-4368-A63C-A483EDF38383}" destId="{4A7FF8D8-5108-4E5A-BAD5-D0D795F2F1B1}" srcOrd="0" destOrd="0" presId="urn:microsoft.com/office/officeart/2005/8/layout/radial2"/>
    <dgm:cxn modelId="{F97877AF-A5A3-467E-8338-1598BF284E8B}" srcId="{16834BD3-FED7-40E4-A703-A34731314AFF}" destId="{69D941E4-CABA-41CB-9D17-42B3C52BF615}" srcOrd="0" destOrd="0" parTransId="{454B3EAC-D235-4EE4-B27E-6661C5D2767E}" sibTransId="{0C07A6C4-A3B3-4E39-9EA4-22BB2099AC8F}"/>
    <dgm:cxn modelId="{7A2F0AB6-D019-4A14-8E67-71106EA1DD44}" srcId="{F95A6BF4-C8BE-4368-A63C-A483EDF38383}" destId="{A8E6BA97-72E6-42D8-85B8-EA9CF98BCA53}" srcOrd="0" destOrd="0" parTransId="{7DB8B26A-9013-4A45-A516-CE28B5C4B09E}" sibTransId="{A502EFA7-8851-45C5-AADC-32A30B2247DF}"/>
    <dgm:cxn modelId="{AE1BF474-23D9-4155-B094-D269A31F41E4}" srcId="{16834BD3-FED7-40E4-A703-A34731314AFF}" destId="{AD30DBB0-8F11-48B7-B476-3FEC9D043E73}" srcOrd="1" destOrd="0" parTransId="{440FDB79-ED17-435F-9DC2-A4757E8A8253}" sibTransId="{12D0362A-DCC1-4D82-AB31-F0E689382F2E}"/>
    <dgm:cxn modelId="{0442F00B-8830-4146-9079-F257C5A415C8}" srcId="{16834BD3-FED7-40E4-A703-A34731314AFF}" destId="{F95A6BF4-C8BE-4368-A63C-A483EDF38383}" srcOrd="3" destOrd="0" parTransId="{C8E6B26F-9F65-4E62-91E2-D087A9FE8090}" sibTransId="{934C9C53-0487-44C3-8EF4-33F75969B78B}"/>
    <dgm:cxn modelId="{8CE90709-A52F-4D1A-8A52-CD2764C35F20}" type="presOf" srcId="{454B3EAC-D235-4EE4-B27E-6661C5D2767E}" destId="{B17901DA-9EAF-4CE0-857F-63615E850C35}" srcOrd="0" destOrd="0" presId="urn:microsoft.com/office/officeart/2005/8/layout/radial2"/>
    <dgm:cxn modelId="{2B8F79A6-0F3B-4A07-B85D-83549C8B56E3}" type="presOf" srcId="{16834BD3-FED7-40E4-A703-A34731314AFF}" destId="{D45E62F9-B7A2-408A-B6DF-FA9F4866A5A6}" srcOrd="0" destOrd="0" presId="urn:microsoft.com/office/officeart/2005/8/layout/radial2"/>
    <dgm:cxn modelId="{5AB2F3AE-445B-4593-A8B2-240A2FD3357D}" type="presOf" srcId="{69D941E4-CABA-41CB-9D17-42B3C52BF615}" destId="{D1164DD6-531C-47A1-B3B5-47734C8B524E}" srcOrd="0" destOrd="0" presId="urn:microsoft.com/office/officeart/2005/8/layout/radial2"/>
    <dgm:cxn modelId="{CECBAB2E-8C17-447B-85F7-6C01F45ABB98}" srcId="{16834BD3-FED7-40E4-A703-A34731314AFF}" destId="{A82AE677-B3B6-4773-8CCC-8CA0650A7FA2}" srcOrd="2" destOrd="0" parTransId="{EF37928A-6EF0-4605-809F-A6293AF732B6}" sibTransId="{E4B8A5C2-D191-4E1A-BFB9-A6A920BD8B4D}"/>
    <dgm:cxn modelId="{97AF900A-ACC0-4825-BEB6-F054448B28F8}" type="presOf" srcId="{EF37928A-6EF0-4605-809F-A6293AF732B6}" destId="{6E29317E-D80B-4FBE-8835-5734D8FB94E7}" srcOrd="0" destOrd="0" presId="urn:microsoft.com/office/officeart/2005/8/layout/radial2"/>
    <dgm:cxn modelId="{344CE833-45EF-4761-A5F0-134EE2E7BFEF}" type="presOf" srcId="{A8E6BA97-72E6-42D8-85B8-EA9CF98BCA53}" destId="{0AAF9DB1-2B0C-4960-BDC8-4F47EA914F8B}" srcOrd="0" destOrd="0" presId="urn:microsoft.com/office/officeart/2005/8/layout/radial2"/>
    <dgm:cxn modelId="{E600D617-1223-4E57-8B34-0348432B18AE}" type="presOf" srcId="{0799B447-46CB-4CFC-98E9-0937423179ED}" destId="{22C7C2CD-E682-4CF3-82EE-E77CB4F97386}" srcOrd="0" destOrd="0" presId="urn:microsoft.com/office/officeart/2005/8/layout/radial2"/>
    <dgm:cxn modelId="{14BF4A8B-4765-4C3B-811D-27CB1BD19A89}" type="presOf" srcId="{AD30DBB0-8F11-48B7-B476-3FEC9D043E73}" destId="{1F85CC27-D244-4585-AFDB-B6317B81CE5D}" srcOrd="0" destOrd="0" presId="urn:microsoft.com/office/officeart/2005/8/layout/radial2"/>
    <dgm:cxn modelId="{4323AAD6-0A4C-47C4-9CF6-CFBD25816605}" srcId="{69D941E4-CABA-41CB-9D17-42B3C52BF615}" destId="{3F70EED3-173F-4F3B-BA30-BDDA3F1DF328}" srcOrd="0" destOrd="0" parTransId="{C7567998-CCD1-4B58-B142-E69B3C08797C}" sibTransId="{C8DA44D1-CC83-453F-A8B3-E0BD98DDE231}"/>
    <dgm:cxn modelId="{3187E8E1-6BA9-43EE-8B98-476540FC5B3A}" type="presParOf" srcId="{D45E62F9-B7A2-408A-B6DF-FA9F4866A5A6}" destId="{728FC322-E769-4A24-A22D-12E518A27255}" srcOrd="0" destOrd="0" presId="urn:microsoft.com/office/officeart/2005/8/layout/radial2"/>
    <dgm:cxn modelId="{9D67C1ED-CFB7-4BF8-A406-84AD48B5FB25}" type="presParOf" srcId="{728FC322-E769-4A24-A22D-12E518A27255}" destId="{05649CF5-A868-45DE-B9AF-2950791E425D}" srcOrd="0" destOrd="0" presId="urn:microsoft.com/office/officeart/2005/8/layout/radial2"/>
    <dgm:cxn modelId="{DA83FD78-3191-4A0E-826B-39D18CCA745E}" type="presParOf" srcId="{05649CF5-A868-45DE-B9AF-2950791E425D}" destId="{DAFD1E45-0BA1-44B8-BF72-03268CB20215}" srcOrd="0" destOrd="0" presId="urn:microsoft.com/office/officeart/2005/8/layout/radial2"/>
    <dgm:cxn modelId="{5EE1CE1C-7AED-423D-A2E2-D7535F17C7B6}" type="presParOf" srcId="{05649CF5-A868-45DE-B9AF-2950791E425D}" destId="{FAD6A175-60BA-4582-98A1-8B76D0F2B006}" srcOrd="1" destOrd="0" presId="urn:microsoft.com/office/officeart/2005/8/layout/radial2"/>
    <dgm:cxn modelId="{6418A2BB-A010-4365-8A9A-E5E28BB4C0ED}" type="presParOf" srcId="{728FC322-E769-4A24-A22D-12E518A27255}" destId="{B17901DA-9EAF-4CE0-857F-63615E850C35}" srcOrd="1" destOrd="0" presId="urn:microsoft.com/office/officeart/2005/8/layout/radial2"/>
    <dgm:cxn modelId="{152D6E8E-710D-46B9-9EE8-1447DAF7698C}" type="presParOf" srcId="{728FC322-E769-4A24-A22D-12E518A27255}" destId="{77FDB2B5-79FB-412C-B261-8B55B3504CEF}" srcOrd="2" destOrd="0" presId="urn:microsoft.com/office/officeart/2005/8/layout/radial2"/>
    <dgm:cxn modelId="{9F33A316-BDF7-4BEB-95E4-3ACC48BC9530}" type="presParOf" srcId="{77FDB2B5-79FB-412C-B261-8B55B3504CEF}" destId="{D1164DD6-531C-47A1-B3B5-47734C8B524E}" srcOrd="0" destOrd="0" presId="urn:microsoft.com/office/officeart/2005/8/layout/radial2"/>
    <dgm:cxn modelId="{5E0AFD47-254A-42E4-B609-50B6814A56D3}" type="presParOf" srcId="{77FDB2B5-79FB-412C-B261-8B55B3504CEF}" destId="{78574123-79DA-4D4D-8FC3-CA06CA1F8C83}" srcOrd="1" destOrd="0" presId="urn:microsoft.com/office/officeart/2005/8/layout/radial2"/>
    <dgm:cxn modelId="{C1EE4FC5-4193-4A27-A4B2-BA596456D27D}" type="presParOf" srcId="{728FC322-E769-4A24-A22D-12E518A27255}" destId="{1BAE5DE4-F866-4094-A1F8-BD645C337B30}" srcOrd="3" destOrd="0" presId="urn:microsoft.com/office/officeart/2005/8/layout/radial2"/>
    <dgm:cxn modelId="{76E1287F-99EE-406D-A1E0-675FB5165EC8}" type="presParOf" srcId="{728FC322-E769-4A24-A22D-12E518A27255}" destId="{4E8A4ABF-FF71-46B5-A8AB-B8CB26EC9615}" srcOrd="4" destOrd="0" presId="urn:microsoft.com/office/officeart/2005/8/layout/radial2"/>
    <dgm:cxn modelId="{9B8FB4F5-D8B9-4B7C-8249-655B9DFFCFCB}" type="presParOf" srcId="{4E8A4ABF-FF71-46B5-A8AB-B8CB26EC9615}" destId="{1F85CC27-D244-4585-AFDB-B6317B81CE5D}" srcOrd="0" destOrd="0" presId="urn:microsoft.com/office/officeart/2005/8/layout/radial2"/>
    <dgm:cxn modelId="{D0AEE437-84F8-4531-8D7A-6CFC13C9B8A0}" type="presParOf" srcId="{4E8A4ABF-FF71-46B5-A8AB-B8CB26EC9615}" destId="{22C7C2CD-E682-4CF3-82EE-E77CB4F97386}" srcOrd="1" destOrd="0" presId="urn:microsoft.com/office/officeart/2005/8/layout/radial2"/>
    <dgm:cxn modelId="{2B4FDFDE-8430-4EF3-A106-C480ECD1E9E0}" type="presParOf" srcId="{728FC322-E769-4A24-A22D-12E518A27255}" destId="{6E29317E-D80B-4FBE-8835-5734D8FB94E7}" srcOrd="5" destOrd="0" presId="urn:microsoft.com/office/officeart/2005/8/layout/radial2"/>
    <dgm:cxn modelId="{48F1170D-257D-467E-B960-A23C3D34390C}" type="presParOf" srcId="{728FC322-E769-4A24-A22D-12E518A27255}" destId="{C853FF0D-10B3-47A8-9C6E-6068C4B42771}" srcOrd="6" destOrd="0" presId="urn:microsoft.com/office/officeart/2005/8/layout/radial2"/>
    <dgm:cxn modelId="{D59A0673-EC15-4DC0-B30A-C7CC4B97D754}" type="presParOf" srcId="{C853FF0D-10B3-47A8-9C6E-6068C4B42771}" destId="{F65317A7-F1FE-4CCE-AF47-69CB99DB53C3}" srcOrd="0" destOrd="0" presId="urn:microsoft.com/office/officeart/2005/8/layout/radial2"/>
    <dgm:cxn modelId="{0F79FE02-8F20-4058-BD29-0F33CADC2868}" type="presParOf" srcId="{C853FF0D-10B3-47A8-9C6E-6068C4B42771}" destId="{A73C1271-2303-4FE3-A684-8B8DB1E1978D}" srcOrd="1" destOrd="0" presId="urn:microsoft.com/office/officeart/2005/8/layout/radial2"/>
    <dgm:cxn modelId="{C8CA732A-B2CE-49C2-B1E3-3096229BF4B3}" type="presParOf" srcId="{728FC322-E769-4A24-A22D-12E518A27255}" destId="{41BF7B5E-5ABA-4E76-B1F9-E2DA42123585}" srcOrd="7" destOrd="0" presId="urn:microsoft.com/office/officeart/2005/8/layout/radial2"/>
    <dgm:cxn modelId="{4A85B088-E3D1-4888-BB0B-450E59F31938}" type="presParOf" srcId="{728FC322-E769-4A24-A22D-12E518A27255}" destId="{2C56171E-5A19-41AA-BE2E-F220852FB8E5}" srcOrd="8" destOrd="0" presId="urn:microsoft.com/office/officeart/2005/8/layout/radial2"/>
    <dgm:cxn modelId="{CE919CC8-3DB9-4FC3-A97E-D1DD9385233B}" type="presParOf" srcId="{2C56171E-5A19-41AA-BE2E-F220852FB8E5}" destId="{4A7FF8D8-5108-4E5A-BAD5-D0D795F2F1B1}" srcOrd="0" destOrd="0" presId="urn:microsoft.com/office/officeart/2005/8/layout/radial2"/>
    <dgm:cxn modelId="{77D5527A-0EC9-4B40-BFC6-759965BA49A9}" type="presParOf" srcId="{2C56171E-5A19-41AA-BE2E-F220852FB8E5}" destId="{0AAF9DB1-2B0C-4960-BDC8-4F47EA914F8B}" srcOrd="1" destOrd="0" presId="urn:microsoft.com/office/officeart/2005/8/layout/radial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4639A4B-8F3D-444A-AEA9-25D053EB286A}" type="doc">
      <dgm:prSet loTypeId="urn:microsoft.com/office/officeart/2005/8/layout/radial5" loCatId="cycle" qsTypeId="urn:microsoft.com/office/officeart/2005/8/quickstyle/3d2" qsCatId="3D" csTypeId="urn:microsoft.com/office/officeart/2005/8/colors/colorful2" csCatId="colorful" phldr="1"/>
      <dgm:spPr/>
      <dgm:t>
        <a:bodyPr/>
        <a:lstStyle/>
        <a:p>
          <a:endParaRPr lang="en-US"/>
        </a:p>
      </dgm:t>
    </dgm:pt>
    <dgm:pt modelId="{35D09A60-C9B1-408F-93D9-67A9F3432AEC}">
      <dgm:prSet phldrT="[Text]" custT="1"/>
      <dgm:spPr/>
      <dgm:t>
        <a:bodyPr/>
        <a:lstStyle/>
        <a:p>
          <a:r>
            <a:rPr lang="bg-BG" sz="3500" dirty="0" err="1" smtClean="0">
              <a:latin typeface="Helen Bg "/>
              <a:cs typeface="Times New Roman" panose="02020603050405020304" pitchFamily="18" charset="0"/>
            </a:rPr>
            <a:t>ИГРП</a:t>
          </a:r>
          <a:r>
            <a:rPr lang="bg-BG" sz="3500" dirty="0" smtClean="0">
              <a:latin typeface="Helen Bg "/>
              <a:cs typeface="Times New Roman" panose="02020603050405020304" pitchFamily="18" charset="0"/>
            </a:rPr>
            <a:t> 2019</a:t>
          </a:r>
          <a:endParaRPr lang="en-US" sz="3500" dirty="0">
            <a:latin typeface="Helen Bg "/>
            <a:cs typeface="Times New Roman" panose="02020603050405020304" pitchFamily="18" charset="0"/>
          </a:endParaRPr>
        </a:p>
      </dgm:t>
    </dgm:pt>
    <dgm:pt modelId="{91345762-2C82-4924-B418-BE03F4B25959}" type="parTrans" cxnId="{0D1DCCEB-F61F-4CC9-B762-037503BAD995}">
      <dgm:prSet/>
      <dgm:spPr/>
      <dgm:t>
        <a:bodyPr/>
        <a:lstStyle/>
        <a:p>
          <a:endParaRPr lang="en-US"/>
        </a:p>
      </dgm:t>
    </dgm:pt>
    <dgm:pt modelId="{514D00EC-97DC-4976-A6D6-5398C8549C57}" type="sibTrans" cxnId="{0D1DCCEB-F61F-4CC9-B762-037503BAD995}">
      <dgm:prSet/>
      <dgm:spPr/>
      <dgm:t>
        <a:bodyPr/>
        <a:lstStyle/>
        <a:p>
          <a:endParaRPr lang="en-US"/>
        </a:p>
      </dgm:t>
    </dgm:pt>
    <dgm:pt modelId="{09DAB16F-76AB-4826-BF97-29483FCDC97C}">
      <dgm:prSet phldrT="[Text]" custT="1"/>
      <dgm:spPr/>
      <dgm:t>
        <a:bodyPr/>
        <a:lstStyle/>
        <a:p>
          <a:r>
            <a:rPr lang="ru-RU" sz="1500" dirty="0" smtClean="0">
              <a:latin typeface="Helen Bg Light" panose="02000003080000020004" pitchFamily="50" charset="-52"/>
            </a:rPr>
            <a:t>Устойчиво повишаване на качеството на </a:t>
          </a:r>
        </a:p>
        <a:p>
          <a:r>
            <a:rPr lang="ru-RU" sz="1500" dirty="0" smtClean="0">
              <a:latin typeface="Helen Bg Light" panose="02000003080000020004" pitchFamily="50" charset="-52"/>
            </a:rPr>
            <a:t>дейността на НИП и повишаване на комп. на магистратите и съд. служители чрез ефективно обучение – </a:t>
          </a:r>
        </a:p>
        <a:p>
          <a:r>
            <a:rPr lang="ru-RU" sz="1500" dirty="0" smtClean="0">
              <a:latin typeface="Helen Bg Light" panose="02000003080000020004" pitchFamily="50" charset="-52"/>
            </a:rPr>
            <a:t>10 млн. лв.</a:t>
          </a:r>
          <a:endParaRPr lang="en-US" sz="1500" dirty="0">
            <a:latin typeface="Helen Bg Light" panose="02000003080000020004" pitchFamily="50" charset="-52"/>
          </a:endParaRPr>
        </a:p>
      </dgm:t>
    </dgm:pt>
    <dgm:pt modelId="{08A02049-71F9-4D19-9AEC-39ED2780A485}" type="parTrans" cxnId="{3454755A-177B-4420-9796-664852F4D35F}">
      <dgm:prSet/>
      <dgm:spPr/>
      <dgm:t>
        <a:bodyPr/>
        <a:lstStyle/>
        <a:p>
          <a:endParaRPr lang="en-US"/>
        </a:p>
      </dgm:t>
    </dgm:pt>
    <dgm:pt modelId="{1F1A89EA-37D1-4CDA-AAFC-4A37510B555D}" type="sibTrans" cxnId="{3454755A-177B-4420-9796-664852F4D35F}">
      <dgm:prSet/>
      <dgm:spPr/>
      <dgm:t>
        <a:bodyPr/>
        <a:lstStyle/>
        <a:p>
          <a:endParaRPr lang="en-US"/>
        </a:p>
      </dgm:t>
    </dgm:pt>
    <dgm:pt modelId="{1EDF19EF-4902-4309-8B68-86F2D9A38483}">
      <dgm:prSet phldrT="[Text]" custT="1"/>
      <dgm:spPr>
        <a:solidFill>
          <a:schemeClr val="accent6"/>
        </a:solidFill>
      </dgm:spPr>
      <dgm:t>
        <a:bodyPr/>
        <a:lstStyle/>
        <a:p>
          <a:r>
            <a:rPr lang="ru-RU" sz="1500" dirty="0" smtClean="0">
              <a:latin typeface="Helen Bg Light" panose="02000003080000020004" pitchFamily="50" charset="-52"/>
            </a:rPr>
            <a:t>Обучения за служителите в администрацията, организирани от ДИ към МВнР и НСОРБ – </a:t>
          </a:r>
        </a:p>
        <a:p>
          <a:r>
            <a:rPr lang="ru-RU" sz="1500" dirty="0" smtClean="0">
              <a:latin typeface="Helen Bg Light" panose="02000003080000020004" pitchFamily="50" charset="-52"/>
            </a:rPr>
            <a:t>6,4 млн. лв.</a:t>
          </a:r>
          <a:endParaRPr lang="en-US" sz="1500" dirty="0">
            <a:latin typeface="Helen Bg Light" panose="02000003080000020004" pitchFamily="50" charset="-52"/>
          </a:endParaRPr>
        </a:p>
      </dgm:t>
    </dgm:pt>
    <dgm:pt modelId="{55D5DC8F-EFB6-45C7-A6F9-6D21E350C8C3}" type="parTrans" cxnId="{2BF041E4-F71C-410D-8F48-51B9989E79A7}">
      <dgm:prSet/>
      <dgm:spPr/>
      <dgm:t>
        <a:bodyPr/>
        <a:lstStyle/>
        <a:p>
          <a:endParaRPr lang="en-US"/>
        </a:p>
      </dgm:t>
    </dgm:pt>
    <dgm:pt modelId="{CE4D095B-F917-4116-A871-AD7EE8C3EB38}" type="sibTrans" cxnId="{2BF041E4-F71C-410D-8F48-51B9989E79A7}">
      <dgm:prSet/>
      <dgm:spPr/>
      <dgm:t>
        <a:bodyPr/>
        <a:lstStyle/>
        <a:p>
          <a:endParaRPr lang="en-US"/>
        </a:p>
      </dgm:t>
    </dgm:pt>
    <dgm:pt modelId="{A8887544-2609-487E-B13D-072A62BD7563}">
      <dgm:prSet phldrT="[Text]" custT="1"/>
      <dgm:spPr/>
      <dgm:t>
        <a:bodyPr/>
        <a:lstStyle/>
        <a:p>
          <a:r>
            <a:rPr lang="ru-RU" sz="1400" dirty="0" smtClean="0">
              <a:latin typeface="Helen Bg Light" panose="02000003080000020004" pitchFamily="50" charset="-52"/>
            </a:rPr>
            <a:t>Развиване на капацитета за внедряване и прилагане на CAF в администраци-ите  – </a:t>
          </a:r>
          <a:endParaRPr lang="en-US" sz="1400" dirty="0" smtClean="0">
            <a:latin typeface="Helen Bg Light" panose="02000003080000020004" pitchFamily="50" charset="-52"/>
          </a:endParaRPr>
        </a:p>
        <a:p>
          <a:r>
            <a:rPr lang="ru-RU" sz="1400" dirty="0" smtClean="0">
              <a:latin typeface="Helen Bg Light" panose="02000003080000020004" pitchFamily="50" charset="-52"/>
            </a:rPr>
            <a:t>1 млн. лв.</a:t>
          </a:r>
          <a:endParaRPr lang="en-US" sz="1400" dirty="0">
            <a:latin typeface="Helen Bg Light" panose="02000003080000020004" pitchFamily="50" charset="-52"/>
          </a:endParaRPr>
        </a:p>
      </dgm:t>
    </dgm:pt>
    <dgm:pt modelId="{2376414A-3C13-446D-A71C-11507F1808D6}" type="parTrans" cxnId="{0E11748A-11A8-4E06-9B1F-A13F88A83FF9}">
      <dgm:prSet/>
      <dgm:spPr/>
      <dgm:t>
        <a:bodyPr/>
        <a:lstStyle/>
        <a:p>
          <a:endParaRPr lang="en-US"/>
        </a:p>
      </dgm:t>
    </dgm:pt>
    <dgm:pt modelId="{181B0A99-97EB-4718-87C4-DF6C105056E6}" type="sibTrans" cxnId="{0E11748A-11A8-4E06-9B1F-A13F88A83FF9}">
      <dgm:prSet/>
      <dgm:spPr/>
      <dgm:t>
        <a:bodyPr/>
        <a:lstStyle/>
        <a:p>
          <a:endParaRPr lang="en-US"/>
        </a:p>
      </dgm:t>
    </dgm:pt>
    <dgm:pt modelId="{30E76524-1AEC-4E88-9798-EC2B3B30CE66}">
      <dgm:prSet custT="1"/>
      <dgm:spPr/>
      <dgm:t>
        <a:bodyPr/>
        <a:lstStyle/>
        <a:p>
          <a:endParaRPr lang="ru-RU" sz="1500" dirty="0" smtClean="0">
            <a:latin typeface="Helen Bg Light" panose="02000003080000020004" pitchFamily="50" charset="-52"/>
          </a:endParaRPr>
        </a:p>
        <a:p>
          <a:r>
            <a:rPr lang="ru-RU" sz="1500" dirty="0" smtClean="0">
              <a:latin typeface="Helen Bg Light" panose="02000003080000020004" pitchFamily="50" charset="-52"/>
            </a:rPr>
            <a:t>Въвеждане на програмно бюджетиране в органите на съдебната власт –                </a:t>
          </a:r>
          <a:r>
            <a:rPr lang="bg-BG" sz="1500" dirty="0" smtClean="0">
              <a:latin typeface="Helen Bg Light" panose="02000003080000020004" pitchFamily="50" charset="-52"/>
            </a:rPr>
            <a:t>900 хил. лв.</a:t>
          </a:r>
        </a:p>
        <a:p>
          <a:endParaRPr lang="en-US" sz="1500" dirty="0">
            <a:latin typeface="Helen Bg Light" panose="02000003080000020004" pitchFamily="50" charset="-52"/>
          </a:endParaRPr>
        </a:p>
      </dgm:t>
    </dgm:pt>
    <dgm:pt modelId="{7965B4B0-FF52-40A4-949A-6D7B0B1127F9}" type="parTrans" cxnId="{06F6B807-8A11-452F-B884-B9DEFE1826F6}">
      <dgm:prSet/>
      <dgm:spPr/>
      <dgm:t>
        <a:bodyPr/>
        <a:lstStyle/>
        <a:p>
          <a:endParaRPr lang="en-US"/>
        </a:p>
      </dgm:t>
    </dgm:pt>
    <dgm:pt modelId="{8A896EBD-52E5-4F1E-816C-230081959B55}" type="sibTrans" cxnId="{06F6B807-8A11-452F-B884-B9DEFE1826F6}">
      <dgm:prSet/>
      <dgm:spPr/>
      <dgm:t>
        <a:bodyPr/>
        <a:lstStyle/>
        <a:p>
          <a:endParaRPr lang="en-US"/>
        </a:p>
      </dgm:t>
    </dgm:pt>
    <dgm:pt modelId="{79424272-AA30-445B-BDA6-F79123DA12B7}">
      <dgm:prSet phldrT="[Text]" custT="1"/>
      <dgm:spPr/>
      <dgm:t>
        <a:bodyPr/>
        <a:lstStyle/>
        <a:p>
          <a:r>
            <a:rPr lang="ru-RU" sz="1400" dirty="0" smtClean="0">
              <a:latin typeface="Helen Bg Light" panose="02000003080000020004" pitchFamily="50" charset="-52"/>
            </a:rPr>
            <a:t>Специализирани обучения териториалната администрация – 10 млн. лв.</a:t>
          </a:r>
          <a:endParaRPr lang="en-US" sz="1400" dirty="0">
            <a:latin typeface="Helen Bg Light" panose="02000003080000020004" pitchFamily="50" charset="-52"/>
          </a:endParaRPr>
        </a:p>
      </dgm:t>
    </dgm:pt>
    <dgm:pt modelId="{0B61B479-4CB2-4871-8432-A4207AB0D5ED}" type="parTrans" cxnId="{AB34FF5F-00B6-4C26-B7ED-9BA104643415}">
      <dgm:prSet/>
      <dgm:spPr/>
      <dgm:t>
        <a:bodyPr/>
        <a:lstStyle/>
        <a:p>
          <a:endParaRPr lang="en-US"/>
        </a:p>
      </dgm:t>
    </dgm:pt>
    <dgm:pt modelId="{BA83FBCE-1794-4435-B76F-6DD6354F3F47}" type="sibTrans" cxnId="{AB34FF5F-00B6-4C26-B7ED-9BA104643415}">
      <dgm:prSet/>
      <dgm:spPr/>
      <dgm:t>
        <a:bodyPr/>
        <a:lstStyle/>
        <a:p>
          <a:endParaRPr lang="en-US"/>
        </a:p>
      </dgm:t>
    </dgm:pt>
    <dgm:pt modelId="{6492F7E6-0E48-456F-A808-16F7028A5811}">
      <dgm:prSet phldrT="[Text]" custT="1"/>
      <dgm:spPr/>
      <dgm:t>
        <a:bodyPr/>
        <a:lstStyle/>
        <a:p>
          <a:r>
            <a:rPr lang="ru-RU" sz="1400" dirty="0" smtClean="0">
              <a:latin typeface="Helen Bg Light" panose="02000003080000020004" pitchFamily="50" charset="-52"/>
            </a:rPr>
            <a:t>Ефективност на съдебния контрол и уеднаквяване на практиката на съдилищата – 350 хил. лв.</a:t>
          </a:r>
          <a:endParaRPr lang="en-US" sz="1400" dirty="0">
            <a:latin typeface="Helen Bg Light" panose="02000003080000020004" pitchFamily="50" charset="-52"/>
          </a:endParaRPr>
        </a:p>
      </dgm:t>
    </dgm:pt>
    <dgm:pt modelId="{FC769C5D-4E41-49C6-8D27-197273ABE9C4}" type="parTrans" cxnId="{6143CC4D-9E3A-45B6-8F1F-54445A6D7B85}">
      <dgm:prSet/>
      <dgm:spPr/>
      <dgm:t>
        <a:bodyPr/>
        <a:lstStyle/>
        <a:p>
          <a:endParaRPr lang="en-US"/>
        </a:p>
      </dgm:t>
    </dgm:pt>
    <dgm:pt modelId="{B31E99A0-C5E6-4A39-89AD-8F0F003B3857}" type="sibTrans" cxnId="{6143CC4D-9E3A-45B6-8F1F-54445A6D7B85}">
      <dgm:prSet/>
      <dgm:spPr/>
      <dgm:t>
        <a:bodyPr/>
        <a:lstStyle/>
        <a:p>
          <a:endParaRPr lang="en-US"/>
        </a:p>
      </dgm:t>
    </dgm:pt>
    <dgm:pt modelId="{F7234856-B414-40EB-87AE-0796BAB2FCEF}">
      <dgm:prSet phldrT="[Text]" custScaleX="154173" custScaleY="154366" custRadScaleRad="153856" custRadScaleInc="-2558"/>
      <dgm:spPr>
        <a:solidFill>
          <a:schemeClr val="accent6"/>
        </a:solidFill>
      </dgm:spPr>
      <dgm:t>
        <a:bodyPr/>
        <a:lstStyle/>
        <a:p>
          <a:endParaRPr lang="en-US"/>
        </a:p>
      </dgm:t>
    </dgm:pt>
    <dgm:pt modelId="{E8E3F255-1AAB-41DD-84BD-2E08B575B1A9}" type="parTrans" cxnId="{3ACDB0E7-4EE3-4463-BFFA-EA5073264980}">
      <dgm:prSet/>
      <dgm:spPr/>
      <dgm:t>
        <a:bodyPr/>
        <a:lstStyle/>
        <a:p>
          <a:endParaRPr lang="en-US"/>
        </a:p>
      </dgm:t>
    </dgm:pt>
    <dgm:pt modelId="{9E6E6140-B3A5-4279-85A4-929212584D6D}" type="sibTrans" cxnId="{3ACDB0E7-4EE3-4463-BFFA-EA5073264980}">
      <dgm:prSet/>
      <dgm:spPr/>
      <dgm:t>
        <a:bodyPr/>
        <a:lstStyle/>
        <a:p>
          <a:endParaRPr lang="en-US"/>
        </a:p>
      </dgm:t>
    </dgm:pt>
    <dgm:pt modelId="{37988042-7948-4A79-94B5-000202D573C0}">
      <dgm:prSet phldrT="[Text]" custScaleX="154346" custScaleY="113595" custRadScaleRad="132069" custRadScaleInc="-162516"/>
      <dgm:spPr/>
      <dgm:t>
        <a:bodyPr/>
        <a:lstStyle/>
        <a:p>
          <a:endParaRPr lang="en-US"/>
        </a:p>
      </dgm:t>
    </dgm:pt>
    <dgm:pt modelId="{B9E300D7-DBF3-4FBF-A35B-15B2B0F3A501}" type="parTrans" cxnId="{C5AEBD7E-C8F5-4EAF-8FB8-5ABAF21DCB34}">
      <dgm:prSet/>
      <dgm:spPr/>
      <dgm:t>
        <a:bodyPr/>
        <a:lstStyle/>
        <a:p>
          <a:endParaRPr lang="en-US"/>
        </a:p>
      </dgm:t>
    </dgm:pt>
    <dgm:pt modelId="{918BEA09-8803-4687-BC9C-BB26D0099808}" type="sibTrans" cxnId="{C5AEBD7E-C8F5-4EAF-8FB8-5ABAF21DCB34}">
      <dgm:prSet/>
      <dgm:spPr/>
      <dgm:t>
        <a:bodyPr/>
        <a:lstStyle/>
        <a:p>
          <a:endParaRPr lang="en-US"/>
        </a:p>
      </dgm:t>
    </dgm:pt>
    <dgm:pt modelId="{DE17F662-D971-41B4-BB95-B1591B980E96}">
      <dgm:prSet/>
      <dgm:spPr/>
      <dgm:t>
        <a:bodyPr/>
        <a:lstStyle/>
        <a:p>
          <a:endParaRPr lang="en-US"/>
        </a:p>
      </dgm:t>
    </dgm:pt>
    <dgm:pt modelId="{F2CBD747-CA95-490B-AA26-C9A728B5119E}" type="sibTrans" cxnId="{7DEA5B54-7F16-4287-8587-D5C3BAAFC609}">
      <dgm:prSet/>
      <dgm:spPr/>
      <dgm:t>
        <a:bodyPr/>
        <a:lstStyle/>
        <a:p>
          <a:endParaRPr lang="en-US"/>
        </a:p>
      </dgm:t>
    </dgm:pt>
    <dgm:pt modelId="{3AE79664-F469-4960-89AA-6F6B3B664C2E}" type="parTrans" cxnId="{7DEA5B54-7F16-4287-8587-D5C3BAAFC609}">
      <dgm:prSet/>
      <dgm:spPr/>
      <dgm:t>
        <a:bodyPr/>
        <a:lstStyle/>
        <a:p>
          <a:endParaRPr lang="en-US"/>
        </a:p>
      </dgm:t>
    </dgm:pt>
    <dgm:pt modelId="{656A7160-FC24-4E50-88B9-E93C0CB77AA6}">
      <dgm:prSet phldrT="[Text]" custT="1"/>
      <dgm:spPr/>
      <dgm:t>
        <a:bodyPr/>
        <a:lstStyle/>
        <a:p>
          <a:r>
            <a:rPr lang="ru-RU" sz="1400" dirty="0" smtClean="0">
              <a:latin typeface="Helen Bg Light" panose="02000003080000020004" pitchFamily="50" charset="-52"/>
            </a:rPr>
            <a:t>Обучения за служителите в администрацията, организирани от ИПА – 6,5 млн. лв.</a:t>
          </a:r>
          <a:endParaRPr lang="en-US" sz="1400" dirty="0">
            <a:latin typeface="Helen Bg Light" panose="02000003080000020004" pitchFamily="50" charset="-52"/>
          </a:endParaRPr>
        </a:p>
      </dgm:t>
    </dgm:pt>
    <dgm:pt modelId="{F7CF70A9-0057-4B08-B086-1856970BD0A3}" type="parTrans" cxnId="{8E404EEB-C0FA-469F-AAE9-842A9D4FBD6D}">
      <dgm:prSet/>
      <dgm:spPr/>
      <dgm:t>
        <a:bodyPr/>
        <a:lstStyle/>
        <a:p>
          <a:endParaRPr lang="en-US"/>
        </a:p>
      </dgm:t>
    </dgm:pt>
    <dgm:pt modelId="{DE2A1827-38FB-4038-95A6-510D83BA6B14}" type="sibTrans" cxnId="{8E404EEB-C0FA-469F-AAE9-842A9D4FBD6D}">
      <dgm:prSet/>
      <dgm:spPr/>
      <dgm:t>
        <a:bodyPr/>
        <a:lstStyle/>
        <a:p>
          <a:endParaRPr lang="en-US"/>
        </a:p>
      </dgm:t>
    </dgm:pt>
    <dgm:pt modelId="{CCB75660-9113-461D-B832-449647FED1CB}">
      <dgm:prSet phldrT="[Text]" custT="1"/>
      <dgm:spPr/>
      <dgm:t>
        <a:bodyPr/>
        <a:lstStyle/>
        <a:p>
          <a:r>
            <a:rPr lang="ru-RU" sz="1400" dirty="0" smtClean="0">
              <a:latin typeface="Helen Bg Light" panose="02000003080000020004" pitchFamily="50" charset="-52"/>
            </a:rPr>
            <a:t>Идентифициране на служители с висок потенциал в държавната администрация – 280 х. лв.</a:t>
          </a:r>
          <a:endParaRPr lang="en-US" sz="1400" dirty="0">
            <a:latin typeface="Helen Bg Light" panose="02000003080000020004" pitchFamily="50" charset="-52"/>
          </a:endParaRPr>
        </a:p>
      </dgm:t>
    </dgm:pt>
    <dgm:pt modelId="{319150C6-D2DB-4643-8356-8689CDC9AC11}" type="parTrans" cxnId="{878B1C67-5826-4AE3-A591-9D6CD20FC6BE}">
      <dgm:prSet/>
      <dgm:spPr/>
      <dgm:t>
        <a:bodyPr/>
        <a:lstStyle/>
        <a:p>
          <a:endParaRPr lang="en-US"/>
        </a:p>
      </dgm:t>
    </dgm:pt>
    <dgm:pt modelId="{EA1B7965-ACBB-45E7-981B-7EDDFE91692D}" type="sibTrans" cxnId="{878B1C67-5826-4AE3-A591-9D6CD20FC6BE}">
      <dgm:prSet/>
      <dgm:spPr/>
      <dgm:t>
        <a:bodyPr/>
        <a:lstStyle/>
        <a:p>
          <a:endParaRPr lang="en-US"/>
        </a:p>
      </dgm:t>
    </dgm:pt>
    <dgm:pt modelId="{D7E8A8ED-9486-46BC-9CB4-B043AF46B5C0}">
      <dgm:prSet phldrT="[Text]" custT="1"/>
      <dgm:spPr/>
      <dgm:t>
        <a:bodyPr/>
        <a:lstStyle/>
        <a:p>
          <a:r>
            <a:rPr lang="ru-RU" sz="1400" dirty="0" smtClean="0">
              <a:latin typeface="Helen Bg Light" panose="02000003080000020004" pitchFamily="50" charset="-52"/>
            </a:rPr>
            <a:t>Разработване на Национална стратегия за околна среда и развитие ЕИС за НАТУРА 2000 – 3,1 млн. лв</a:t>
          </a:r>
          <a:endParaRPr lang="en-US" sz="1400" dirty="0">
            <a:latin typeface="Helen Bg Light" panose="02000003080000020004" pitchFamily="50" charset="-52"/>
          </a:endParaRPr>
        </a:p>
      </dgm:t>
    </dgm:pt>
    <dgm:pt modelId="{569B891B-F1E6-47F4-BC05-8BE77E8DD105}" type="parTrans" cxnId="{81D0E31E-EA06-4788-8501-78E266DBB126}">
      <dgm:prSet/>
      <dgm:spPr/>
      <dgm:t>
        <a:bodyPr/>
        <a:lstStyle/>
        <a:p>
          <a:endParaRPr lang="en-US"/>
        </a:p>
      </dgm:t>
    </dgm:pt>
    <dgm:pt modelId="{84958C6C-65E6-4F88-BA17-A33E204C4DFD}" type="sibTrans" cxnId="{81D0E31E-EA06-4788-8501-78E266DBB126}">
      <dgm:prSet/>
      <dgm:spPr/>
      <dgm:t>
        <a:bodyPr/>
        <a:lstStyle/>
        <a:p>
          <a:endParaRPr lang="en-US"/>
        </a:p>
      </dgm:t>
    </dgm:pt>
    <dgm:pt modelId="{7EF6DA18-C82C-42BA-94E4-8CCE65EB8817}" type="pres">
      <dgm:prSet presAssocID="{24639A4B-8F3D-444A-AEA9-25D053EB286A}" presName="Name0" presStyleCnt="0">
        <dgm:presLayoutVars>
          <dgm:chMax val="1"/>
          <dgm:dir/>
          <dgm:animLvl val="ctr"/>
          <dgm:resizeHandles val="exact"/>
        </dgm:presLayoutVars>
      </dgm:prSet>
      <dgm:spPr/>
      <dgm:t>
        <a:bodyPr/>
        <a:lstStyle/>
        <a:p>
          <a:endParaRPr lang="en-US"/>
        </a:p>
      </dgm:t>
    </dgm:pt>
    <dgm:pt modelId="{165CC5D6-1554-4447-A6DE-804D6E018862}" type="pres">
      <dgm:prSet presAssocID="{35D09A60-C9B1-408F-93D9-67A9F3432AEC}" presName="centerShape" presStyleLbl="node0" presStyleIdx="0" presStyleCnt="1" custScaleX="183294" custScaleY="145462" custLinFactNeighborX="6309" custLinFactNeighborY="-3694"/>
      <dgm:spPr/>
      <dgm:t>
        <a:bodyPr/>
        <a:lstStyle/>
        <a:p>
          <a:endParaRPr lang="en-US"/>
        </a:p>
      </dgm:t>
    </dgm:pt>
    <dgm:pt modelId="{81A53C41-6A1B-4C46-AD90-40312BDA0F71}" type="pres">
      <dgm:prSet presAssocID="{08A02049-71F9-4D19-9AEC-39ED2780A485}" presName="parTrans" presStyleLbl="sibTrans2D1" presStyleIdx="0" presStyleCnt="9"/>
      <dgm:spPr/>
      <dgm:t>
        <a:bodyPr/>
        <a:lstStyle/>
        <a:p>
          <a:endParaRPr lang="en-US"/>
        </a:p>
      </dgm:t>
    </dgm:pt>
    <dgm:pt modelId="{C0970C7B-00CE-41DE-BD90-E2AB581BFD2E}" type="pres">
      <dgm:prSet presAssocID="{08A02049-71F9-4D19-9AEC-39ED2780A485}" presName="connectorText" presStyleLbl="sibTrans2D1" presStyleIdx="0" presStyleCnt="9"/>
      <dgm:spPr/>
      <dgm:t>
        <a:bodyPr/>
        <a:lstStyle/>
        <a:p>
          <a:endParaRPr lang="en-US"/>
        </a:p>
      </dgm:t>
    </dgm:pt>
    <dgm:pt modelId="{F5B7B9B8-7C70-4BBF-B8A6-61A2CCFCAB3B}" type="pres">
      <dgm:prSet presAssocID="{09DAB16F-76AB-4826-BF97-29483FCDC97C}" presName="node" presStyleLbl="node1" presStyleIdx="0" presStyleCnt="9" custScaleX="247573" custScaleY="183578" custRadScaleRad="125984" custRadScaleInc="-140870">
        <dgm:presLayoutVars>
          <dgm:bulletEnabled val="1"/>
        </dgm:presLayoutVars>
      </dgm:prSet>
      <dgm:spPr/>
      <dgm:t>
        <a:bodyPr/>
        <a:lstStyle/>
        <a:p>
          <a:endParaRPr lang="en-US"/>
        </a:p>
      </dgm:t>
    </dgm:pt>
    <dgm:pt modelId="{67388554-A486-48C3-8801-3AA527FF2131}" type="pres">
      <dgm:prSet presAssocID="{55D5DC8F-EFB6-45C7-A6F9-6D21E350C8C3}" presName="parTrans" presStyleLbl="sibTrans2D1" presStyleIdx="1" presStyleCnt="9"/>
      <dgm:spPr/>
      <dgm:t>
        <a:bodyPr/>
        <a:lstStyle/>
        <a:p>
          <a:endParaRPr lang="en-US"/>
        </a:p>
      </dgm:t>
    </dgm:pt>
    <dgm:pt modelId="{BBB320AD-5A44-438E-81F5-A9819374C84F}" type="pres">
      <dgm:prSet presAssocID="{55D5DC8F-EFB6-45C7-A6F9-6D21E350C8C3}" presName="connectorText" presStyleLbl="sibTrans2D1" presStyleIdx="1" presStyleCnt="9"/>
      <dgm:spPr/>
      <dgm:t>
        <a:bodyPr/>
        <a:lstStyle/>
        <a:p>
          <a:endParaRPr lang="en-US"/>
        </a:p>
      </dgm:t>
    </dgm:pt>
    <dgm:pt modelId="{B5FA80FE-636E-4374-802B-FB666D7209D6}" type="pres">
      <dgm:prSet presAssocID="{1EDF19EF-4902-4309-8B68-86F2D9A38483}" presName="node" presStyleLbl="node1" presStyleIdx="1" presStyleCnt="9" custScaleX="217695" custScaleY="154366" custRadScaleRad="128277" custRadScaleInc="-53254">
        <dgm:presLayoutVars>
          <dgm:bulletEnabled val="1"/>
        </dgm:presLayoutVars>
      </dgm:prSet>
      <dgm:spPr/>
      <dgm:t>
        <a:bodyPr/>
        <a:lstStyle/>
        <a:p>
          <a:endParaRPr lang="en-US"/>
        </a:p>
      </dgm:t>
    </dgm:pt>
    <dgm:pt modelId="{1515CA97-3CBE-4816-B445-AC782901A530}" type="pres">
      <dgm:prSet presAssocID="{2376414A-3C13-446D-A71C-11507F1808D6}" presName="parTrans" presStyleLbl="sibTrans2D1" presStyleIdx="2" presStyleCnt="9"/>
      <dgm:spPr/>
      <dgm:t>
        <a:bodyPr/>
        <a:lstStyle/>
        <a:p>
          <a:endParaRPr lang="en-US"/>
        </a:p>
      </dgm:t>
    </dgm:pt>
    <dgm:pt modelId="{865C5EF0-CB10-4E8A-B1F6-97F5C651F56D}" type="pres">
      <dgm:prSet presAssocID="{2376414A-3C13-446D-A71C-11507F1808D6}" presName="connectorText" presStyleLbl="sibTrans2D1" presStyleIdx="2" presStyleCnt="9"/>
      <dgm:spPr/>
      <dgm:t>
        <a:bodyPr/>
        <a:lstStyle/>
        <a:p>
          <a:endParaRPr lang="en-US"/>
        </a:p>
      </dgm:t>
    </dgm:pt>
    <dgm:pt modelId="{D91195C2-DAC2-43C3-8871-36B8683FE64D}" type="pres">
      <dgm:prSet presAssocID="{A8887544-2609-487E-B13D-072A62BD7563}" presName="node" presStyleLbl="node1" presStyleIdx="2" presStyleCnt="9" custScaleX="173061" custScaleY="187340" custRadScaleRad="183832" custRadScaleInc="-79789">
        <dgm:presLayoutVars>
          <dgm:bulletEnabled val="1"/>
        </dgm:presLayoutVars>
      </dgm:prSet>
      <dgm:spPr/>
      <dgm:t>
        <a:bodyPr/>
        <a:lstStyle/>
        <a:p>
          <a:endParaRPr lang="en-US"/>
        </a:p>
      </dgm:t>
    </dgm:pt>
    <dgm:pt modelId="{6246B985-F03B-493B-AD6D-8522EC94ADDF}" type="pres">
      <dgm:prSet presAssocID="{0B61B479-4CB2-4871-8432-A4207AB0D5ED}" presName="parTrans" presStyleLbl="sibTrans2D1" presStyleIdx="3" presStyleCnt="9"/>
      <dgm:spPr/>
      <dgm:t>
        <a:bodyPr/>
        <a:lstStyle/>
        <a:p>
          <a:endParaRPr lang="en-US"/>
        </a:p>
      </dgm:t>
    </dgm:pt>
    <dgm:pt modelId="{C1DE2D39-93C3-4E33-99F9-5992EC061964}" type="pres">
      <dgm:prSet presAssocID="{0B61B479-4CB2-4871-8432-A4207AB0D5ED}" presName="connectorText" presStyleLbl="sibTrans2D1" presStyleIdx="3" presStyleCnt="9"/>
      <dgm:spPr/>
      <dgm:t>
        <a:bodyPr/>
        <a:lstStyle/>
        <a:p>
          <a:endParaRPr lang="en-US"/>
        </a:p>
      </dgm:t>
    </dgm:pt>
    <dgm:pt modelId="{3F47D440-3BE9-4C7D-A4C3-F3B839721845}" type="pres">
      <dgm:prSet presAssocID="{79424272-AA30-445B-BDA6-F79123DA12B7}" presName="node" presStyleLbl="node1" presStyleIdx="3" presStyleCnt="9" custScaleX="204532" custScaleY="132554" custRadScaleRad="142249" custRadScaleInc="-151807">
        <dgm:presLayoutVars>
          <dgm:bulletEnabled val="1"/>
        </dgm:presLayoutVars>
      </dgm:prSet>
      <dgm:spPr/>
      <dgm:t>
        <a:bodyPr/>
        <a:lstStyle/>
        <a:p>
          <a:endParaRPr lang="en-US"/>
        </a:p>
      </dgm:t>
    </dgm:pt>
    <dgm:pt modelId="{470D1380-E07A-4D0F-92AE-FCFD13F57778}" type="pres">
      <dgm:prSet presAssocID="{F7CF70A9-0057-4B08-B086-1856970BD0A3}" presName="parTrans" presStyleLbl="sibTrans2D1" presStyleIdx="4" presStyleCnt="9"/>
      <dgm:spPr/>
      <dgm:t>
        <a:bodyPr/>
        <a:lstStyle/>
        <a:p>
          <a:endParaRPr lang="en-US"/>
        </a:p>
      </dgm:t>
    </dgm:pt>
    <dgm:pt modelId="{17D99DFB-293C-47E4-B29E-D1C9AE572F4B}" type="pres">
      <dgm:prSet presAssocID="{F7CF70A9-0057-4B08-B086-1856970BD0A3}" presName="connectorText" presStyleLbl="sibTrans2D1" presStyleIdx="4" presStyleCnt="9"/>
      <dgm:spPr/>
      <dgm:t>
        <a:bodyPr/>
        <a:lstStyle/>
        <a:p>
          <a:endParaRPr lang="en-US"/>
        </a:p>
      </dgm:t>
    </dgm:pt>
    <dgm:pt modelId="{78B7C2DB-8FFF-42D5-BDD3-3EC95AD8DEE4}" type="pres">
      <dgm:prSet presAssocID="{656A7160-FC24-4E50-88B9-E93C0CB77AA6}" presName="node" presStyleLbl="node1" presStyleIdx="4" presStyleCnt="9" custScaleX="200690" custScaleY="136986" custRadScaleRad="163716" custRadScaleInc="-228155">
        <dgm:presLayoutVars>
          <dgm:bulletEnabled val="1"/>
        </dgm:presLayoutVars>
      </dgm:prSet>
      <dgm:spPr/>
      <dgm:t>
        <a:bodyPr/>
        <a:lstStyle/>
        <a:p>
          <a:endParaRPr lang="en-US"/>
        </a:p>
      </dgm:t>
    </dgm:pt>
    <dgm:pt modelId="{D3DEADF3-FEBC-43D7-91AA-34FA42CCCAC4}" type="pres">
      <dgm:prSet presAssocID="{319150C6-D2DB-4643-8356-8689CDC9AC11}" presName="parTrans" presStyleLbl="sibTrans2D1" presStyleIdx="5" presStyleCnt="9"/>
      <dgm:spPr/>
      <dgm:t>
        <a:bodyPr/>
        <a:lstStyle/>
        <a:p>
          <a:endParaRPr lang="en-US"/>
        </a:p>
      </dgm:t>
    </dgm:pt>
    <dgm:pt modelId="{D98A2503-1CD7-47B3-A83D-FD5DCCC23CE2}" type="pres">
      <dgm:prSet presAssocID="{319150C6-D2DB-4643-8356-8689CDC9AC11}" presName="connectorText" presStyleLbl="sibTrans2D1" presStyleIdx="5" presStyleCnt="9"/>
      <dgm:spPr/>
      <dgm:t>
        <a:bodyPr/>
        <a:lstStyle/>
        <a:p>
          <a:endParaRPr lang="en-US"/>
        </a:p>
      </dgm:t>
    </dgm:pt>
    <dgm:pt modelId="{5FD18697-B038-4836-B20E-7901DB3E6F6E}" type="pres">
      <dgm:prSet presAssocID="{CCB75660-9113-461D-B832-449647FED1CB}" presName="node" presStyleLbl="node1" presStyleIdx="5" presStyleCnt="9" custScaleX="204842" custScaleY="159124" custRadScaleRad="94197" custRadScaleInc="-234125">
        <dgm:presLayoutVars>
          <dgm:bulletEnabled val="1"/>
        </dgm:presLayoutVars>
      </dgm:prSet>
      <dgm:spPr/>
      <dgm:t>
        <a:bodyPr/>
        <a:lstStyle/>
        <a:p>
          <a:endParaRPr lang="en-US"/>
        </a:p>
      </dgm:t>
    </dgm:pt>
    <dgm:pt modelId="{AA886EFD-D0D0-4E96-AC61-FD3E88BD9BA9}" type="pres">
      <dgm:prSet presAssocID="{569B891B-F1E6-47F4-BC05-8BE77E8DD105}" presName="parTrans" presStyleLbl="sibTrans2D1" presStyleIdx="6" presStyleCnt="9"/>
      <dgm:spPr/>
      <dgm:t>
        <a:bodyPr/>
        <a:lstStyle/>
        <a:p>
          <a:endParaRPr lang="en-US"/>
        </a:p>
      </dgm:t>
    </dgm:pt>
    <dgm:pt modelId="{E55E9917-8349-423F-BD70-FBEF1B0599EC}" type="pres">
      <dgm:prSet presAssocID="{569B891B-F1E6-47F4-BC05-8BE77E8DD105}" presName="connectorText" presStyleLbl="sibTrans2D1" presStyleIdx="6" presStyleCnt="9"/>
      <dgm:spPr/>
      <dgm:t>
        <a:bodyPr/>
        <a:lstStyle/>
        <a:p>
          <a:endParaRPr lang="en-US"/>
        </a:p>
      </dgm:t>
    </dgm:pt>
    <dgm:pt modelId="{ECE173F7-A536-47E5-AD1C-6F4E50CF18DE}" type="pres">
      <dgm:prSet presAssocID="{D7E8A8ED-9486-46BC-9CB4-B043AF46B5C0}" presName="node" presStyleLbl="node1" presStyleIdx="6" presStyleCnt="9" custScaleX="175292" custScaleY="192390" custRadScaleRad="100147" custRadScaleInc="-99489">
        <dgm:presLayoutVars>
          <dgm:bulletEnabled val="1"/>
        </dgm:presLayoutVars>
      </dgm:prSet>
      <dgm:spPr/>
      <dgm:t>
        <a:bodyPr/>
        <a:lstStyle/>
        <a:p>
          <a:endParaRPr lang="en-US"/>
        </a:p>
      </dgm:t>
    </dgm:pt>
    <dgm:pt modelId="{2F6BC92B-4465-426B-9802-2BC386734CD2}" type="pres">
      <dgm:prSet presAssocID="{FC769C5D-4E41-49C6-8D27-197273ABE9C4}" presName="parTrans" presStyleLbl="sibTrans2D1" presStyleIdx="7" presStyleCnt="9"/>
      <dgm:spPr/>
      <dgm:t>
        <a:bodyPr/>
        <a:lstStyle/>
        <a:p>
          <a:endParaRPr lang="en-US"/>
        </a:p>
      </dgm:t>
    </dgm:pt>
    <dgm:pt modelId="{6B894F2C-A3BC-45AB-83E1-0140AE6DAB3B}" type="pres">
      <dgm:prSet presAssocID="{FC769C5D-4E41-49C6-8D27-197273ABE9C4}" presName="connectorText" presStyleLbl="sibTrans2D1" presStyleIdx="7" presStyleCnt="9"/>
      <dgm:spPr/>
      <dgm:t>
        <a:bodyPr/>
        <a:lstStyle/>
        <a:p>
          <a:endParaRPr lang="en-US"/>
        </a:p>
      </dgm:t>
    </dgm:pt>
    <dgm:pt modelId="{624E388D-CCE5-4565-99E5-4DF5D28C36A6}" type="pres">
      <dgm:prSet presAssocID="{6492F7E6-0E48-456F-A808-16F7028A5811}" presName="node" presStyleLbl="node1" presStyleIdx="7" presStyleCnt="9" custScaleX="165507" custScaleY="206885" custRadScaleRad="163028" custRadScaleInc="50239">
        <dgm:presLayoutVars>
          <dgm:bulletEnabled val="1"/>
        </dgm:presLayoutVars>
      </dgm:prSet>
      <dgm:spPr/>
      <dgm:t>
        <a:bodyPr/>
        <a:lstStyle/>
        <a:p>
          <a:endParaRPr lang="en-US"/>
        </a:p>
      </dgm:t>
    </dgm:pt>
    <dgm:pt modelId="{3C00F1FB-D2D3-4076-9916-3E42188C40BC}" type="pres">
      <dgm:prSet presAssocID="{7965B4B0-FF52-40A4-949A-6D7B0B1127F9}" presName="parTrans" presStyleLbl="sibTrans2D1" presStyleIdx="8" presStyleCnt="9"/>
      <dgm:spPr/>
      <dgm:t>
        <a:bodyPr/>
        <a:lstStyle/>
        <a:p>
          <a:endParaRPr lang="en-US"/>
        </a:p>
      </dgm:t>
    </dgm:pt>
    <dgm:pt modelId="{F673DC69-1722-46F0-A452-A4D0E98116AC}" type="pres">
      <dgm:prSet presAssocID="{7965B4B0-FF52-40A4-949A-6D7B0B1127F9}" presName="connectorText" presStyleLbl="sibTrans2D1" presStyleIdx="8" presStyleCnt="9"/>
      <dgm:spPr/>
      <dgm:t>
        <a:bodyPr/>
        <a:lstStyle/>
        <a:p>
          <a:endParaRPr lang="en-US"/>
        </a:p>
      </dgm:t>
    </dgm:pt>
    <dgm:pt modelId="{DAFBE009-6639-40D6-BF8D-705E532942B9}" type="pres">
      <dgm:prSet presAssocID="{30E76524-1AEC-4E88-9798-EC2B3B30CE66}" presName="node" presStyleLbl="node1" presStyleIdx="8" presStyleCnt="9" custScaleX="163591" custScaleY="203162" custRadScaleRad="165057" custRadScaleInc="-326550">
        <dgm:presLayoutVars>
          <dgm:bulletEnabled val="1"/>
        </dgm:presLayoutVars>
      </dgm:prSet>
      <dgm:spPr/>
      <dgm:t>
        <a:bodyPr/>
        <a:lstStyle/>
        <a:p>
          <a:endParaRPr lang="en-US"/>
        </a:p>
      </dgm:t>
    </dgm:pt>
  </dgm:ptLst>
  <dgm:cxnLst>
    <dgm:cxn modelId="{F675FD8D-FE61-4CEA-8340-19AF8400CAD2}" type="presOf" srcId="{24639A4B-8F3D-444A-AEA9-25D053EB286A}" destId="{7EF6DA18-C82C-42BA-94E4-8CCE65EB8817}" srcOrd="0" destOrd="0" presId="urn:microsoft.com/office/officeart/2005/8/layout/radial5"/>
    <dgm:cxn modelId="{878B1C67-5826-4AE3-A591-9D6CD20FC6BE}" srcId="{35D09A60-C9B1-408F-93D9-67A9F3432AEC}" destId="{CCB75660-9113-461D-B832-449647FED1CB}" srcOrd="5" destOrd="0" parTransId="{319150C6-D2DB-4643-8356-8689CDC9AC11}" sibTransId="{EA1B7965-ACBB-45E7-981B-7EDDFE91692D}"/>
    <dgm:cxn modelId="{9B1F30E4-0F3E-4257-B59D-FA8D43727087}" type="presOf" srcId="{1EDF19EF-4902-4309-8B68-86F2D9A38483}" destId="{B5FA80FE-636E-4374-802B-FB666D7209D6}" srcOrd="0" destOrd="0" presId="urn:microsoft.com/office/officeart/2005/8/layout/radial5"/>
    <dgm:cxn modelId="{06BCAC34-ED48-4F87-92E2-E80B2E57BADC}" type="presOf" srcId="{FC769C5D-4E41-49C6-8D27-197273ABE9C4}" destId="{6B894F2C-A3BC-45AB-83E1-0140AE6DAB3B}" srcOrd="1" destOrd="0" presId="urn:microsoft.com/office/officeart/2005/8/layout/radial5"/>
    <dgm:cxn modelId="{AB34FF5F-00B6-4C26-B7ED-9BA104643415}" srcId="{35D09A60-C9B1-408F-93D9-67A9F3432AEC}" destId="{79424272-AA30-445B-BDA6-F79123DA12B7}" srcOrd="3" destOrd="0" parTransId="{0B61B479-4CB2-4871-8432-A4207AB0D5ED}" sibTransId="{BA83FBCE-1794-4435-B76F-6DD6354F3F47}"/>
    <dgm:cxn modelId="{6F8C88D0-8F94-41FA-916A-2FAE1245290A}" type="presOf" srcId="{08A02049-71F9-4D19-9AEC-39ED2780A485}" destId="{C0970C7B-00CE-41DE-BD90-E2AB581BFD2E}" srcOrd="1" destOrd="0" presId="urn:microsoft.com/office/officeart/2005/8/layout/radial5"/>
    <dgm:cxn modelId="{2BF041E4-F71C-410D-8F48-51B9989E79A7}" srcId="{35D09A60-C9B1-408F-93D9-67A9F3432AEC}" destId="{1EDF19EF-4902-4309-8B68-86F2D9A38483}" srcOrd="1" destOrd="0" parTransId="{55D5DC8F-EFB6-45C7-A6F9-6D21E350C8C3}" sibTransId="{CE4D095B-F917-4116-A871-AD7EE8C3EB38}"/>
    <dgm:cxn modelId="{45CB5BA7-9988-481E-957D-9291D4441008}" type="presOf" srcId="{7965B4B0-FF52-40A4-949A-6D7B0B1127F9}" destId="{3C00F1FB-D2D3-4076-9916-3E42188C40BC}" srcOrd="0" destOrd="0" presId="urn:microsoft.com/office/officeart/2005/8/layout/radial5"/>
    <dgm:cxn modelId="{81D0E31E-EA06-4788-8501-78E266DBB126}" srcId="{35D09A60-C9B1-408F-93D9-67A9F3432AEC}" destId="{D7E8A8ED-9486-46BC-9CB4-B043AF46B5C0}" srcOrd="6" destOrd="0" parTransId="{569B891B-F1E6-47F4-BC05-8BE77E8DD105}" sibTransId="{84958C6C-65E6-4F88-BA17-A33E204C4DFD}"/>
    <dgm:cxn modelId="{1F74AC3E-70EA-4A48-9187-F4E27B4060B7}" type="presOf" srcId="{35D09A60-C9B1-408F-93D9-67A9F3432AEC}" destId="{165CC5D6-1554-4447-A6DE-804D6E018862}" srcOrd="0" destOrd="0" presId="urn:microsoft.com/office/officeart/2005/8/layout/radial5"/>
    <dgm:cxn modelId="{FE75B5E4-4F40-4DB4-A29B-349AFF2D0E93}" type="presOf" srcId="{55D5DC8F-EFB6-45C7-A6F9-6D21E350C8C3}" destId="{67388554-A486-48C3-8801-3AA527FF2131}" srcOrd="0" destOrd="0" presId="urn:microsoft.com/office/officeart/2005/8/layout/radial5"/>
    <dgm:cxn modelId="{26EA9604-A32E-4E0E-B208-A43DCF489051}" type="presOf" srcId="{09DAB16F-76AB-4826-BF97-29483FCDC97C}" destId="{F5B7B9B8-7C70-4BBF-B8A6-61A2CCFCAB3B}" srcOrd="0" destOrd="0" presId="urn:microsoft.com/office/officeart/2005/8/layout/radial5"/>
    <dgm:cxn modelId="{A7267B21-0639-44C6-B3F2-780B3FFD6D39}" type="presOf" srcId="{0B61B479-4CB2-4871-8432-A4207AB0D5ED}" destId="{6246B985-F03B-493B-AD6D-8522EC94ADDF}" srcOrd="0" destOrd="0" presId="urn:microsoft.com/office/officeart/2005/8/layout/radial5"/>
    <dgm:cxn modelId="{CC1098EF-E2F3-4835-9008-E5E291DF21E8}" type="presOf" srcId="{2376414A-3C13-446D-A71C-11507F1808D6}" destId="{865C5EF0-CB10-4E8A-B1F6-97F5C651F56D}" srcOrd="1" destOrd="0" presId="urn:microsoft.com/office/officeart/2005/8/layout/radial5"/>
    <dgm:cxn modelId="{3202AFE2-A02C-4AE8-BB9E-D5DBFE4FAEB0}" type="presOf" srcId="{55D5DC8F-EFB6-45C7-A6F9-6D21E350C8C3}" destId="{BBB320AD-5A44-438E-81F5-A9819374C84F}" srcOrd="1" destOrd="0" presId="urn:microsoft.com/office/officeart/2005/8/layout/radial5"/>
    <dgm:cxn modelId="{BE4C4139-E3EF-4A92-A5CC-5EA123759970}" type="presOf" srcId="{0B61B479-4CB2-4871-8432-A4207AB0D5ED}" destId="{C1DE2D39-93C3-4E33-99F9-5992EC061964}" srcOrd="1" destOrd="0" presId="urn:microsoft.com/office/officeart/2005/8/layout/radial5"/>
    <dgm:cxn modelId="{1EDF6124-B3A8-482F-BCE7-70D412588165}" type="presOf" srcId="{79424272-AA30-445B-BDA6-F79123DA12B7}" destId="{3F47D440-3BE9-4C7D-A4C3-F3B839721845}" srcOrd="0" destOrd="0" presId="urn:microsoft.com/office/officeart/2005/8/layout/radial5"/>
    <dgm:cxn modelId="{44EEFA4A-30C8-4112-8C77-AB8829A10DD7}" type="presOf" srcId="{F7CF70A9-0057-4B08-B086-1856970BD0A3}" destId="{17D99DFB-293C-47E4-B29E-D1C9AE572F4B}" srcOrd="1" destOrd="0" presId="urn:microsoft.com/office/officeart/2005/8/layout/radial5"/>
    <dgm:cxn modelId="{0D1DCCEB-F61F-4CC9-B762-037503BAD995}" srcId="{24639A4B-8F3D-444A-AEA9-25D053EB286A}" destId="{35D09A60-C9B1-408F-93D9-67A9F3432AEC}" srcOrd="0" destOrd="0" parTransId="{91345762-2C82-4924-B418-BE03F4B25959}" sibTransId="{514D00EC-97DC-4976-A6D6-5398C8549C57}"/>
    <dgm:cxn modelId="{6143CC4D-9E3A-45B6-8F1F-54445A6D7B85}" srcId="{35D09A60-C9B1-408F-93D9-67A9F3432AEC}" destId="{6492F7E6-0E48-456F-A808-16F7028A5811}" srcOrd="7" destOrd="0" parTransId="{FC769C5D-4E41-49C6-8D27-197273ABE9C4}" sibTransId="{B31E99A0-C5E6-4A39-89AD-8F0F003B3857}"/>
    <dgm:cxn modelId="{AC983452-F9CC-4532-88EA-EA56E683F64C}" type="presOf" srcId="{A8887544-2609-487E-B13D-072A62BD7563}" destId="{D91195C2-DAC2-43C3-8871-36B8683FE64D}" srcOrd="0" destOrd="0" presId="urn:microsoft.com/office/officeart/2005/8/layout/radial5"/>
    <dgm:cxn modelId="{5F24067B-BAB4-47EC-A55F-6107F9C37075}" type="presOf" srcId="{7965B4B0-FF52-40A4-949A-6D7B0B1127F9}" destId="{F673DC69-1722-46F0-A452-A4D0E98116AC}" srcOrd="1" destOrd="0" presId="urn:microsoft.com/office/officeart/2005/8/layout/radial5"/>
    <dgm:cxn modelId="{AE7B557D-B4C7-456A-9C88-9D701C9A7DCB}" type="presOf" srcId="{F7CF70A9-0057-4B08-B086-1856970BD0A3}" destId="{470D1380-E07A-4D0F-92AE-FCFD13F57778}" srcOrd="0" destOrd="0" presId="urn:microsoft.com/office/officeart/2005/8/layout/radial5"/>
    <dgm:cxn modelId="{0E11748A-11A8-4E06-9B1F-A13F88A83FF9}" srcId="{35D09A60-C9B1-408F-93D9-67A9F3432AEC}" destId="{A8887544-2609-487E-B13D-072A62BD7563}" srcOrd="2" destOrd="0" parTransId="{2376414A-3C13-446D-A71C-11507F1808D6}" sibTransId="{181B0A99-97EB-4718-87C4-DF6C105056E6}"/>
    <dgm:cxn modelId="{EDB1D3A8-A4F6-4A3A-A416-497877907F62}" type="presOf" srcId="{FC769C5D-4E41-49C6-8D27-197273ABE9C4}" destId="{2F6BC92B-4465-426B-9802-2BC386734CD2}" srcOrd="0" destOrd="0" presId="urn:microsoft.com/office/officeart/2005/8/layout/radial5"/>
    <dgm:cxn modelId="{F3E4D9EC-FD5D-4D27-9E22-0FB6DAEB4621}" type="presOf" srcId="{569B891B-F1E6-47F4-BC05-8BE77E8DD105}" destId="{AA886EFD-D0D0-4E96-AC61-FD3E88BD9BA9}" srcOrd="0" destOrd="0" presId="urn:microsoft.com/office/officeart/2005/8/layout/radial5"/>
    <dgm:cxn modelId="{A831280C-88C1-4654-8F47-6275AD56B4EE}" type="presOf" srcId="{6492F7E6-0E48-456F-A808-16F7028A5811}" destId="{624E388D-CCE5-4565-99E5-4DF5D28C36A6}" srcOrd="0" destOrd="0" presId="urn:microsoft.com/office/officeart/2005/8/layout/radial5"/>
    <dgm:cxn modelId="{70056EAA-93C2-48DF-AD63-8EA4057B7B71}" type="presOf" srcId="{30E76524-1AEC-4E88-9798-EC2B3B30CE66}" destId="{DAFBE009-6639-40D6-BF8D-705E532942B9}" srcOrd="0" destOrd="0" presId="urn:microsoft.com/office/officeart/2005/8/layout/radial5"/>
    <dgm:cxn modelId="{28A90C63-5A5E-4DCC-A744-449C95617A56}" type="presOf" srcId="{569B891B-F1E6-47F4-BC05-8BE77E8DD105}" destId="{E55E9917-8349-423F-BD70-FBEF1B0599EC}" srcOrd="1" destOrd="0" presId="urn:microsoft.com/office/officeart/2005/8/layout/radial5"/>
    <dgm:cxn modelId="{5D7C5669-43C7-40DF-9B0E-E72563F3A5EB}" type="presOf" srcId="{CCB75660-9113-461D-B832-449647FED1CB}" destId="{5FD18697-B038-4836-B20E-7901DB3E6F6E}" srcOrd="0" destOrd="0" presId="urn:microsoft.com/office/officeart/2005/8/layout/radial5"/>
    <dgm:cxn modelId="{3454755A-177B-4420-9796-664852F4D35F}" srcId="{35D09A60-C9B1-408F-93D9-67A9F3432AEC}" destId="{09DAB16F-76AB-4826-BF97-29483FCDC97C}" srcOrd="0" destOrd="0" parTransId="{08A02049-71F9-4D19-9AEC-39ED2780A485}" sibTransId="{1F1A89EA-37D1-4CDA-AAFC-4A37510B555D}"/>
    <dgm:cxn modelId="{2766AE3B-8455-4021-9AD3-7999300FEE12}" type="presOf" srcId="{656A7160-FC24-4E50-88B9-E93C0CB77AA6}" destId="{78B7C2DB-8FFF-42D5-BDD3-3EC95AD8DEE4}" srcOrd="0" destOrd="0" presId="urn:microsoft.com/office/officeart/2005/8/layout/radial5"/>
    <dgm:cxn modelId="{65BE64F3-1163-452B-BB10-89D0529074D2}" type="presOf" srcId="{2376414A-3C13-446D-A71C-11507F1808D6}" destId="{1515CA97-3CBE-4816-B445-AC782901A530}" srcOrd="0" destOrd="0" presId="urn:microsoft.com/office/officeart/2005/8/layout/radial5"/>
    <dgm:cxn modelId="{8E404EEB-C0FA-469F-AAE9-842A9D4FBD6D}" srcId="{35D09A60-C9B1-408F-93D9-67A9F3432AEC}" destId="{656A7160-FC24-4E50-88B9-E93C0CB77AA6}" srcOrd="4" destOrd="0" parTransId="{F7CF70A9-0057-4B08-B086-1856970BD0A3}" sibTransId="{DE2A1827-38FB-4038-95A6-510D83BA6B14}"/>
    <dgm:cxn modelId="{FBD9A18B-F3E2-4629-8D94-238B5875C612}" type="presOf" srcId="{D7E8A8ED-9486-46BC-9CB4-B043AF46B5C0}" destId="{ECE173F7-A536-47E5-AD1C-6F4E50CF18DE}" srcOrd="0" destOrd="0" presId="urn:microsoft.com/office/officeart/2005/8/layout/radial5"/>
    <dgm:cxn modelId="{A5CCC1E4-67A7-40E0-8D18-F392EAF6AF48}" type="presOf" srcId="{319150C6-D2DB-4643-8356-8689CDC9AC11}" destId="{D98A2503-1CD7-47B3-A83D-FD5DCCC23CE2}" srcOrd="1" destOrd="0" presId="urn:microsoft.com/office/officeart/2005/8/layout/radial5"/>
    <dgm:cxn modelId="{06F6B807-8A11-452F-B884-B9DEFE1826F6}" srcId="{35D09A60-C9B1-408F-93D9-67A9F3432AEC}" destId="{30E76524-1AEC-4E88-9798-EC2B3B30CE66}" srcOrd="8" destOrd="0" parTransId="{7965B4B0-FF52-40A4-949A-6D7B0B1127F9}" sibTransId="{8A896EBD-52E5-4F1E-816C-230081959B55}"/>
    <dgm:cxn modelId="{7DEA5B54-7F16-4287-8587-D5C3BAAFC609}" srcId="{24639A4B-8F3D-444A-AEA9-25D053EB286A}" destId="{DE17F662-D971-41B4-BB95-B1591B980E96}" srcOrd="1" destOrd="0" parTransId="{3AE79664-F469-4960-89AA-6F6B3B664C2E}" sibTransId="{F2CBD747-CA95-490B-AA26-C9A728B5119E}"/>
    <dgm:cxn modelId="{A60823F8-62CD-427B-BA2D-34DC9D5FD3C8}" type="presOf" srcId="{08A02049-71F9-4D19-9AEC-39ED2780A485}" destId="{81A53C41-6A1B-4C46-AD90-40312BDA0F71}" srcOrd="0" destOrd="0" presId="urn:microsoft.com/office/officeart/2005/8/layout/radial5"/>
    <dgm:cxn modelId="{3ACDB0E7-4EE3-4463-BFFA-EA5073264980}" srcId="{24639A4B-8F3D-444A-AEA9-25D053EB286A}" destId="{F7234856-B414-40EB-87AE-0796BAB2FCEF}" srcOrd="2" destOrd="0" parTransId="{E8E3F255-1AAB-41DD-84BD-2E08B575B1A9}" sibTransId="{9E6E6140-B3A5-4279-85A4-929212584D6D}"/>
    <dgm:cxn modelId="{C5AEBD7E-C8F5-4EAF-8FB8-5ABAF21DCB34}" srcId="{24639A4B-8F3D-444A-AEA9-25D053EB286A}" destId="{37988042-7948-4A79-94B5-000202D573C0}" srcOrd="3" destOrd="0" parTransId="{B9E300D7-DBF3-4FBF-A35B-15B2B0F3A501}" sibTransId="{918BEA09-8803-4687-BC9C-BB26D0099808}"/>
    <dgm:cxn modelId="{92BC491E-3106-418E-9CA8-2421D21C60BD}" type="presOf" srcId="{319150C6-D2DB-4643-8356-8689CDC9AC11}" destId="{D3DEADF3-FEBC-43D7-91AA-34FA42CCCAC4}" srcOrd="0" destOrd="0" presId="urn:microsoft.com/office/officeart/2005/8/layout/radial5"/>
    <dgm:cxn modelId="{20C07D23-FBF8-4488-B007-F219BA801FB3}" type="presParOf" srcId="{7EF6DA18-C82C-42BA-94E4-8CCE65EB8817}" destId="{165CC5D6-1554-4447-A6DE-804D6E018862}" srcOrd="0" destOrd="0" presId="urn:microsoft.com/office/officeart/2005/8/layout/radial5"/>
    <dgm:cxn modelId="{71E1A610-FE9D-478A-A5FE-80144FA908B5}" type="presParOf" srcId="{7EF6DA18-C82C-42BA-94E4-8CCE65EB8817}" destId="{81A53C41-6A1B-4C46-AD90-40312BDA0F71}" srcOrd="1" destOrd="0" presId="urn:microsoft.com/office/officeart/2005/8/layout/radial5"/>
    <dgm:cxn modelId="{63474FF8-7C50-4108-8ED8-A1FAFA3EA6BA}" type="presParOf" srcId="{81A53C41-6A1B-4C46-AD90-40312BDA0F71}" destId="{C0970C7B-00CE-41DE-BD90-E2AB581BFD2E}" srcOrd="0" destOrd="0" presId="urn:microsoft.com/office/officeart/2005/8/layout/radial5"/>
    <dgm:cxn modelId="{8FC9BF6A-5EA9-4224-A950-3B5C25B896BE}" type="presParOf" srcId="{7EF6DA18-C82C-42BA-94E4-8CCE65EB8817}" destId="{F5B7B9B8-7C70-4BBF-B8A6-61A2CCFCAB3B}" srcOrd="2" destOrd="0" presId="urn:microsoft.com/office/officeart/2005/8/layout/radial5"/>
    <dgm:cxn modelId="{AB713E71-0398-44C2-9BA1-49B0420C9525}" type="presParOf" srcId="{7EF6DA18-C82C-42BA-94E4-8CCE65EB8817}" destId="{67388554-A486-48C3-8801-3AA527FF2131}" srcOrd="3" destOrd="0" presId="urn:microsoft.com/office/officeart/2005/8/layout/radial5"/>
    <dgm:cxn modelId="{A7A9F3DF-83A2-40AC-A0E8-81E645EB5C44}" type="presParOf" srcId="{67388554-A486-48C3-8801-3AA527FF2131}" destId="{BBB320AD-5A44-438E-81F5-A9819374C84F}" srcOrd="0" destOrd="0" presId="urn:microsoft.com/office/officeart/2005/8/layout/radial5"/>
    <dgm:cxn modelId="{73D9801F-CD1C-41C2-AA43-41FBDD1F3B24}" type="presParOf" srcId="{7EF6DA18-C82C-42BA-94E4-8CCE65EB8817}" destId="{B5FA80FE-636E-4374-802B-FB666D7209D6}" srcOrd="4" destOrd="0" presId="urn:microsoft.com/office/officeart/2005/8/layout/radial5"/>
    <dgm:cxn modelId="{BF87F804-0B23-4E0D-8CA4-AF0D11238B43}" type="presParOf" srcId="{7EF6DA18-C82C-42BA-94E4-8CCE65EB8817}" destId="{1515CA97-3CBE-4816-B445-AC782901A530}" srcOrd="5" destOrd="0" presId="urn:microsoft.com/office/officeart/2005/8/layout/radial5"/>
    <dgm:cxn modelId="{A0341525-23EE-4ED1-BF31-5DAC77F61441}" type="presParOf" srcId="{1515CA97-3CBE-4816-B445-AC782901A530}" destId="{865C5EF0-CB10-4E8A-B1F6-97F5C651F56D}" srcOrd="0" destOrd="0" presId="urn:microsoft.com/office/officeart/2005/8/layout/radial5"/>
    <dgm:cxn modelId="{227F1B15-13DD-4641-80FE-E438B8515ADE}" type="presParOf" srcId="{7EF6DA18-C82C-42BA-94E4-8CCE65EB8817}" destId="{D91195C2-DAC2-43C3-8871-36B8683FE64D}" srcOrd="6" destOrd="0" presId="urn:microsoft.com/office/officeart/2005/8/layout/radial5"/>
    <dgm:cxn modelId="{C90D7E7D-87BB-40B4-B767-8239DAD704D7}" type="presParOf" srcId="{7EF6DA18-C82C-42BA-94E4-8CCE65EB8817}" destId="{6246B985-F03B-493B-AD6D-8522EC94ADDF}" srcOrd="7" destOrd="0" presId="urn:microsoft.com/office/officeart/2005/8/layout/radial5"/>
    <dgm:cxn modelId="{75C6B02E-6931-4A80-92B5-8500A1CC2B8B}" type="presParOf" srcId="{6246B985-F03B-493B-AD6D-8522EC94ADDF}" destId="{C1DE2D39-93C3-4E33-99F9-5992EC061964}" srcOrd="0" destOrd="0" presId="urn:microsoft.com/office/officeart/2005/8/layout/radial5"/>
    <dgm:cxn modelId="{84E4F6C8-D95D-4071-81E1-585C53532E0B}" type="presParOf" srcId="{7EF6DA18-C82C-42BA-94E4-8CCE65EB8817}" destId="{3F47D440-3BE9-4C7D-A4C3-F3B839721845}" srcOrd="8" destOrd="0" presId="urn:microsoft.com/office/officeart/2005/8/layout/radial5"/>
    <dgm:cxn modelId="{FBED6B57-0EA8-40E0-94FE-D6027C25CD41}" type="presParOf" srcId="{7EF6DA18-C82C-42BA-94E4-8CCE65EB8817}" destId="{470D1380-E07A-4D0F-92AE-FCFD13F57778}" srcOrd="9" destOrd="0" presId="urn:microsoft.com/office/officeart/2005/8/layout/radial5"/>
    <dgm:cxn modelId="{04D7CCAB-BEA0-4CD9-9937-DDA46E4AD891}" type="presParOf" srcId="{470D1380-E07A-4D0F-92AE-FCFD13F57778}" destId="{17D99DFB-293C-47E4-B29E-D1C9AE572F4B}" srcOrd="0" destOrd="0" presId="urn:microsoft.com/office/officeart/2005/8/layout/radial5"/>
    <dgm:cxn modelId="{2B90265C-1E76-40A6-8414-C8818A9F4169}" type="presParOf" srcId="{7EF6DA18-C82C-42BA-94E4-8CCE65EB8817}" destId="{78B7C2DB-8FFF-42D5-BDD3-3EC95AD8DEE4}" srcOrd="10" destOrd="0" presId="urn:microsoft.com/office/officeart/2005/8/layout/radial5"/>
    <dgm:cxn modelId="{9A0FD5B3-0A61-42F7-8231-D9B6024585B4}" type="presParOf" srcId="{7EF6DA18-C82C-42BA-94E4-8CCE65EB8817}" destId="{D3DEADF3-FEBC-43D7-91AA-34FA42CCCAC4}" srcOrd="11" destOrd="0" presId="urn:microsoft.com/office/officeart/2005/8/layout/radial5"/>
    <dgm:cxn modelId="{D62FEE04-01AE-4E0D-9308-D62B0D4160A1}" type="presParOf" srcId="{D3DEADF3-FEBC-43D7-91AA-34FA42CCCAC4}" destId="{D98A2503-1CD7-47B3-A83D-FD5DCCC23CE2}" srcOrd="0" destOrd="0" presId="urn:microsoft.com/office/officeart/2005/8/layout/radial5"/>
    <dgm:cxn modelId="{A6A639FC-E775-4EB6-B014-05D60BB389E9}" type="presParOf" srcId="{7EF6DA18-C82C-42BA-94E4-8CCE65EB8817}" destId="{5FD18697-B038-4836-B20E-7901DB3E6F6E}" srcOrd="12" destOrd="0" presId="urn:microsoft.com/office/officeart/2005/8/layout/radial5"/>
    <dgm:cxn modelId="{12C3E95C-55EA-45FC-A18B-76870ACCA913}" type="presParOf" srcId="{7EF6DA18-C82C-42BA-94E4-8CCE65EB8817}" destId="{AA886EFD-D0D0-4E96-AC61-FD3E88BD9BA9}" srcOrd="13" destOrd="0" presId="urn:microsoft.com/office/officeart/2005/8/layout/radial5"/>
    <dgm:cxn modelId="{C38AD2BA-42B4-451E-9B40-E36AB61B9C4D}" type="presParOf" srcId="{AA886EFD-D0D0-4E96-AC61-FD3E88BD9BA9}" destId="{E55E9917-8349-423F-BD70-FBEF1B0599EC}" srcOrd="0" destOrd="0" presId="urn:microsoft.com/office/officeart/2005/8/layout/radial5"/>
    <dgm:cxn modelId="{B86CB26F-130F-4ECD-A119-230C5A90A30E}" type="presParOf" srcId="{7EF6DA18-C82C-42BA-94E4-8CCE65EB8817}" destId="{ECE173F7-A536-47E5-AD1C-6F4E50CF18DE}" srcOrd="14" destOrd="0" presId="urn:microsoft.com/office/officeart/2005/8/layout/radial5"/>
    <dgm:cxn modelId="{DA2FF315-BA05-4411-9374-8FE712D94CB8}" type="presParOf" srcId="{7EF6DA18-C82C-42BA-94E4-8CCE65EB8817}" destId="{2F6BC92B-4465-426B-9802-2BC386734CD2}" srcOrd="15" destOrd="0" presId="urn:microsoft.com/office/officeart/2005/8/layout/radial5"/>
    <dgm:cxn modelId="{444E6765-F827-4BA9-A6AA-76D080495AAF}" type="presParOf" srcId="{2F6BC92B-4465-426B-9802-2BC386734CD2}" destId="{6B894F2C-A3BC-45AB-83E1-0140AE6DAB3B}" srcOrd="0" destOrd="0" presId="urn:microsoft.com/office/officeart/2005/8/layout/radial5"/>
    <dgm:cxn modelId="{2CE4ED60-8396-45FD-B9CB-4F0C1CB7E8E6}" type="presParOf" srcId="{7EF6DA18-C82C-42BA-94E4-8CCE65EB8817}" destId="{624E388D-CCE5-4565-99E5-4DF5D28C36A6}" srcOrd="16" destOrd="0" presId="urn:microsoft.com/office/officeart/2005/8/layout/radial5"/>
    <dgm:cxn modelId="{85408A6A-2572-45F6-A90A-ED2795DC7215}" type="presParOf" srcId="{7EF6DA18-C82C-42BA-94E4-8CCE65EB8817}" destId="{3C00F1FB-D2D3-4076-9916-3E42188C40BC}" srcOrd="17" destOrd="0" presId="urn:microsoft.com/office/officeart/2005/8/layout/radial5"/>
    <dgm:cxn modelId="{1CE69862-C8D4-487F-8DED-924637CCDA80}" type="presParOf" srcId="{3C00F1FB-D2D3-4076-9916-3E42188C40BC}" destId="{F673DC69-1722-46F0-A452-A4D0E98116AC}" srcOrd="0" destOrd="0" presId="urn:microsoft.com/office/officeart/2005/8/layout/radial5"/>
    <dgm:cxn modelId="{4CE786A5-5BE3-4577-8B23-E39A9C319A32}" type="presParOf" srcId="{7EF6DA18-C82C-42BA-94E4-8CCE65EB8817}" destId="{DAFBE009-6639-40D6-BF8D-705E532942B9}" srcOrd="18" destOrd="0" presId="urn:microsoft.com/office/officeart/2005/8/layout/radial5"/>
  </dgm:cxnLst>
  <dgm:bg>
    <a:noFill/>
  </dgm:bg>
  <dgm:whole>
    <a:ln>
      <a:solidFill>
        <a:schemeClr val="accent1"/>
      </a:solidFill>
    </a:ln>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BF7B5E-5ABA-4E76-B1F9-E2DA42123585}">
      <dsp:nvSpPr>
        <dsp:cNvPr id="0" name=""/>
        <dsp:cNvSpPr/>
      </dsp:nvSpPr>
      <dsp:spPr>
        <a:xfrm rot="3180851">
          <a:off x="3153047" y="3493181"/>
          <a:ext cx="744246" cy="38408"/>
        </a:xfrm>
        <a:custGeom>
          <a:avLst/>
          <a:gdLst/>
          <a:ahLst/>
          <a:cxnLst/>
          <a:rect l="0" t="0" r="0" b="0"/>
          <a:pathLst>
            <a:path>
              <a:moveTo>
                <a:pt x="0" y="19204"/>
              </a:moveTo>
              <a:lnTo>
                <a:pt x="744246" y="19204"/>
              </a:lnTo>
            </a:path>
          </a:pathLst>
        </a:custGeom>
        <a:noFill/>
        <a:ln w="25400" cap="flat" cmpd="sng" algn="ctr">
          <a:solidFill>
            <a:schemeClr val="accent4">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E29317E-D80B-4FBE-8835-5734D8FB94E7}">
      <dsp:nvSpPr>
        <dsp:cNvPr id="0" name=""/>
        <dsp:cNvSpPr/>
      </dsp:nvSpPr>
      <dsp:spPr>
        <a:xfrm rot="774862">
          <a:off x="3448135" y="2827643"/>
          <a:ext cx="1248278" cy="38408"/>
        </a:xfrm>
        <a:custGeom>
          <a:avLst/>
          <a:gdLst/>
          <a:ahLst/>
          <a:cxnLst/>
          <a:rect l="0" t="0" r="0" b="0"/>
          <a:pathLst>
            <a:path>
              <a:moveTo>
                <a:pt x="0" y="19204"/>
              </a:moveTo>
              <a:lnTo>
                <a:pt x="1248278" y="19204"/>
              </a:lnTo>
            </a:path>
          </a:pathLst>
        </a:custGeom>
        <a:noFill/>
        <a:ln w="25400" cap="flat" cmpd="sng" algn="ctr">
          <a:solidFill>
            <a:schemeClr val="accent4">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1BAE5DE4-F866-4094-A1F8-BD645C337B30}">
      <dsp:nvSpPr>
        <dsp:cNvPr id="0" name=""/>
        <dsp:cNvSpPr/>
      </dsp:nvSpPr>
      <dsp:spPr>
        <a:xfrm rot="20772804">
          <a:off x="3442855" y="2201147"/>
          <a:ext cx="1462534" cy="38408"/>
        </a:xfrm>
        <a:custGeom>
          <a:avLst/>
          <a:gdLst/>
          <a:ahLst/>
          <a:cxnLst/>
          <a:rect l="0" t="0" r="0" b="0"/>
          <a:pathLst>
            <a:path>
              <a:moveTo>
                <a:pt x="0" y="19204"/>
              </a:moveTo>
              <a:lnTo>
                <a:pt x="1462534" y="19204"/>
              </a:lnTo>
            </a:path>
          </a:pathLst>
        </a:custGeom>
        <a:noFill/>
        <a:ln w="25400" cap="flat" cmpd="sng" algn="ctr">
          <a:solidFill>
            <a:schemeClr val="accent4">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B17901DA-9EAF-4CE0-857F-63615E850C35}">
      <dsp:nvSpPr>
        <dsp:cNvPr id="0" name=""/>
        <dsp:cNvSpPr/>
      </dsp:nvSpPr>
      <dsp:spPr>
        <a:xfrm rot="19535359">
          <a:off x="3311134" y="1592356"/>
          <a:ext cx="1746229" cy="38408"/>
        </a:xfrm>
        <a:custGeom>
          <a:avLst/>
          <a:gdLst/>
          <a:ahLst/>
          <a:cxnLst/>
          <a:rect l="0" t="0" r="0" b="0"/>
          <a:pathLst>
            <a:path>
              <a:moveTo>
                <a:pt x="0" y="19204"/>
              </a:moveTo>
              <a:lnTo>
                <a:pt x="1746229" y="19204"/>
              </a:lnTo>
            </a:path>
          </a:pathLst>
        </a:custGeom>
        <a:noFill/>
        <a:ln w="25400" cap="flat" cmpd="sng" algn="ctr">
          <a:solidFill>
            <a:schemeClr val="accent4">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FAD6A175-60BA-4582-98A1-8B76D0F2B006}">
      <dsp:nvSpPr>
        <dsp:cNvPr id="0" name=""/>
        <dsp:cNvSpPr/>
      </dsp:nvSpPr>
      <dsp:spPr>
        <a:xfrm>
          <a:off x="1560857" y="1152122"/>
          <a:ext cx="2488420" cy="2808323"/>
        </a:xfrm>
        <a:prstGeom prst="ellipse">
          <a:avLst/>
        </a:prstGeom>
        <a:gradFill flip="none" rotWithShape="1">
          <a:gsLst>
            <a:gs pos="0">
              <a:srgbClr val="002060"/>
            </a:gs>
            <a:gs pos="46000">
              <a:schemeClr val="accent4">
                <a:lumMod val="95000"/>
                <a:lumOff val="5000"/>
              </a:schemeClr>
            </a:gs>
            <a:gs pos="100000">
              <a:schemeClr val="accent4">
                <a:lumMod val="60000"/>
              </a:schemeClr>
            </a:gs>
          </a:gsLst>
          <a:path path="circle">
            <a:fillToRect l="50000" t="130000" r="50000" b="-30000"/>
          </a:path>
          <a:tileRect/>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D1164DD6-531C-47A1-B3B5-47734C8B524E}">
      <dsp:nvSpPr>
        <dsp:cNvPr id="0" name=""/>
        <dsp:cNvSpPr/>
      </dsp:nvSpPr>
      <dsp:spPr>
        <a:xfrm>
          <a:off x="4528208" y="114764"/>
          <a:ext cx="2033479" cy="1129466"/>
        </a:xfrm>
        <a:prstGeom prst="ellipse">
          <a:avLst/>
        </a:prstGeom>
        <a:gradFill rotWithShape="0">
          <a:gsLst>
            <a:gs pos="0">
              <a:schemeClr val="accent4">
                <a:hueOff val="-1116192"/>
                <a:satOff val="6725"/>
                <a:lumOff val="539"/>
                <a:alphaOff val="0"/>
                <a:shade val="51000"/>
                <a:satMod val="130000"/>
              </a:schemeClr>
            </a:gs>
            <a:gs pos="80000">
              <a:schemeClr val="accent4">
                <a:hueOff val="-1116192"/>
                <a:satOff val="6725"/>
                <a:lumOff val="539"/>
                <a:alphaOff val="0"/>
                <a:shade val="93000"/>
                <a:satMod val="130000"/>
              </a:schemeClr>
            </a:gs>
            <a:gs pos="100000">
              <a:schemeClr val="accent4">
                <a:hueOff val="-1116192"/>
                <a:satOff val="6725"/>
                <a:lumOff val="53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bg-BG" sz="2500" kern="1200" dirty="0" smtClean="0">
              <a:latin typeface="Helen Bg Light" panose="02000003080000020004" pitchFamily="50" charset="-52"/>
            </a:rPr>
            <a:t>271</a:t>
          </a:r>
          <a:endParaRPr lang="en-US" sz="2500" kern="1200" dirty="0">
            <a:latin typeface="Helen Bg Light" panose="02000003080000020004" pitchFamily="50" charset="-52"/>
          </a:endParaRPr>
        </a:p>
      </dsp:txBody>
      <dsp:txXfrm>
        <a:off x="4826004" y="280170"/>
        <a:ext cx="1437887" cy="798654"/>
      </dsp:txXfrm>
    </dsp:sp>
    <dsp:sp modelId="{78574123-79DA-4D4D-8FC3-CA06CA1F8C83}">
      <dsp:nvSpPr>
        <dsp:cNvPr id="0" name=""/>
        <dsp:cNvSpPr/>
      </dsp:nvSpPr>
      <dsp:spPr>
        <a:xfrm>
          <a:off x="5544618" y="114764"/>
          <a:ext cx="3050219" cy="11294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228600" lvl="1" indent="-228600" algn="l" defTabSz="933450">
            <a:lnSpc>
              <a:spcPct val="90000"/>
            </a:lnSpc>
            <a:spcBef>
              <a:spcPct val="0"/>
            </a:spcBef>
            <a:spcAft>
              <a:spcPct val="15000"/>
            </a:spcAft>
            <a:buChar char="••"/>
          </a:pPr>
          <a:r>
            <a:rPr lang="bg-BG" sz="2100" kern="1200" dirty="0" smtClean="0">
              <a:solidFill>
                <a:srgbClr val="008000"/>
              </a:solidFill>
              <a:latin typeface="Helen Bg Light" panose="02000003080000020004" pitchFamily="50" charset="-52"/>
            </a:rPr>
            <a:t>             В ИЗПЪЛНЕНИЕ</a:t>
          </a:r>
          <a:endParaRPr lang="en-US" sz="2100" kern="1200" dirty="0">
            <a:solidFill>
              <a:srgbClr val="008000"/>
            </a:solidFill>
            <a:latin typeface="Helen Bg Light" panose="02000003080000020004" pitchFamily="50" charset="-52"/>
          </a:endParaRPr>
        </a:p>
      </dsp:txBody>
      <dsp:txXfrm>
        <a:off x="5544618" y="114764"/>
        <a:ext cx="3050219" cy="1129466"/>
      </dsp:txXfrm>
    </dsp:sp>
    <dsp:sp modelId="{1F85CC27-D244-4585-AFDB-B6317B81CE5D}">
      <dsp:nvSpPr>
        <dsp:cNvPr id="0" name=""/>
        <dsp:cNvSpPr/>
      </dsp:nvSpPr>
      <dsp:spPr>
        <a:xfrm>
          <a:off x="4851416" y="1368103"/>
          <a:ext cx="1363559" cy="1037527"/>
        </a:xfrm>
        <a:prstGeom prst="ellipse">
          <a:avLst/>
        </a:prstGeom>
        <a:gradFill rotWithShape="0">
          <a:gsLst>
            <a:gs pos="0">
              <a:schemeClr val="accent4">
                <a:hueOff val="-2232385"/>
                <a:satOff val="13449"/>
                <a:lumOff val="1078"/>
                <a:alphaOff val="0"/>
                <a:shade val="51000"/>
                <a:satMod val="130000"/>
              </a:schemeClr>
            </a:gs>
            <a:gs pos="80000">
              <a:schemeClr val="accent4">
                <a:hueOff val="-2232385"/>
                <a:satOff val="13449"/>
                <a:lumOff val="1078"/>
                <a:alphaOff val="0"/>
                <a:shade val="93000"/>
                <a:satMod val="130000"/>
              </a:schemeClr>
            </a:gs>
            <a:gs pos="100000">
              <a:schemeClr val="accent4">
                <a:hueOff val="-2232385"/>
                <a:satOff val="13449"/>
                <a:lumOff val="107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bg-BG" sz="2500" kern="1200" dirty="0" smtClean="0"/>
            <a:t>29</a:t>
          </a:r>
        </a:p>
      </dsp:txBody>
      <dsp:txXfrm>
        <a:off x="5051105" y="1520045"/>
        <a:ext cx="964181" cy="733643"/>
      </dsp:txXfrm>
    </dsp:sp>
    <dsp:sp modelId="{22C7C2CD-E682-4CF3-82EE-E77CB4F97386}">
      <dsp:nvSpPr>
        <dsp:cNvPr id="0" name=""/>
        <dsp:cNvSpPr/>
      </dsp:nvSpPr>
      <dsp:spPr>
        <a:xfrm>
          <a:off x="6035306" y="1368103"/>
          <a:ext cx="2045338" cy="10375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228600" lvl="1" indent="-228600" algn="l" defTabSz="933450">
            <a:lnSpc>
              <a:spcPct val="90000"/>
            </a:lnSpc>
            <a:spcBef>
              <a:spcPct val="0"/>
            </a:spcBef>
            <a:spcAft>
              <a:spcPct val="15000"/>
            </a:spcAft>
            <a:buChar char="••"/>
          </a:pPr>
          <a:r>
            <a:rPr lang="bg-BG" sz="2100" kern="1200" dirty="0" smtClean="0">
              <a:solidFill>
                <a:srgbClr val="002060"/>
              </a:solidFill>
              <a:latin typeface="Helen Bg Light" panose="02000003080000020004" pitchFamily="50" charset="-52"/>
            </a:rPr>
            <a:t>ИЗТЕКЛИ</a:t>
          </a:r>
          <a:endParaRPr lang="en-US" sz="2100" kern="1200" dirty="0">
            <a:solidFill>
              <a:srgbClr val="002060"/>
            </a:solidFill>
            <a:latin typeface="Helen Bg Light" panose="02000003080000020004" pitchFamily="50" charset="-52"/>
          </a:endParaRPr>
        </a:p>
      </dsp:txBody>
      <dsp:txXfrm>
        <a:off x="6035306" y="1368103"/>
        <a:ext cx="2045338" cy="1037527"/>
      </dsp:txXfrm>
    </dsp:sp>
    <dsp:sp modelId="{F65317A7-F1FE-4CCE-AF47-69CB99DB53C3}">
      <dsp:nvSpPr>
        <dsp:cNvPr id="0" name=""/>
        <dsp:cNvSpPr/>
      </dsp:nvSpPr>
      <dsp:spPr>
        <a:xfrm>
          <a:off x="4644108" y="2592284"/>
          <a:ext cx="1561757" cy="1129466"/>
        </a:xfrm>
        <a:prstGeom prst="ellipse">
          <a:avLst/>
        </a:prstGeom>
        <a:gradFill rotWithShape="0">
          <a:gsLst>
            <a:gs pos="0">
              <a:schemeClr val="accent4">
                <a:hueOff val="-3348577"/>
                <a:satOff val="20174"/>
                <a:lumOff val="1617"/>
                <a:alphaOff val="0"/>
                <a:shade val="51000"/>
                <a:satMod val="130000"/>
              </a:schemeClr>
            </a:gs>
            <a:gs pos="80000">
              <a:schemeClr val="accent4">
                <a:hueOff val="-3348577"/>
                <a:satOff val="20174"/>
                <a:lumOff val="1617"/>
                <a:alphaOff val="0"/>
                <a:shade val="93000"/>
                <a:satMod val="130000"/>
              </a:schemeClr>
            </a:gs>
            <a:gs pos="100000">
              <a:schemeClr val="accent4">
                <a:hueOff val="-3348577"/>
                <a:satOff val="20174"/>
                <a:lumOff val="161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bg-BG" sz="2500" kern="1200" dirty="0" smtClean="0">
              <a:latin typeface="Helen Bg Light" panose="02000003080000020004" pitchFamily="50" charset="-52"/>
            </a:rPr>
            <a:t>48</a:t>
          </a:r>
          <a:endParaRPr lang="en-US" sz="2500" kern="1200" dirty="0">
            <a:latin typeface="Helen Bg Light" panose="02000003080000020004" pitchFamily="50" charset="-52"/>
          </a:endParaRPr>
        </a:p>
      </dsp:txBody>
      <dsp:txXfrm>
        <a:off x="4872822" y="2757690"/>
        <a:ext cx="1104329" cy="798654"/>
      </dsp:txXfrm>
    </dsp:sp>
    <dsp:sp modelId="{A73C1271-2303-4FE3-A684-8B8DB1E1978D}">
      <dsp:nvSpPr>
        <dsp:cNvPr id="0" name=""/>
        <dsp:cNvSpPr/>
      </dsp:nvSpPr>
      <dsp:spPr>
        <a:xfrm>
          <a:off x="5778448" y="2592284"/>
          <a:ext cx="2342636" cy="11294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228600" lvl="1" indent="-228600" algn="l" defTabSz="933450">
            <a:lnSpc>
              <a:spcPct val="90000"/>
            </a:lnSpc>
            <a:spcBef>
              <a:spcPct val="0"/>
            </a:spcBef>
            <a:spcAft>
              <a:spcPct val="15000"/>
            </a:spcAft>
            <a:buChar char="••"/>
          </a:pPr>
          <a:r>
            <a:rPr lang="bg-BG" sz="2100" kern="1200" dirty="0" smtClean="0">
              <a:solidFill>
                <a:srgbClr val="F58220"/>
              </a:solidFill>
              <a:latin typeface="Helen Bg Light" panose="02000003080000020004" pitchFamily="50" charset="-52"/>
            </a:rPr>
            <a:t>   ПРИКЛЮЧИЛИ</a:t>
          </a:r>
          <a:endParaRPr lang="en-US" sz="2100" kern="1200" dirty="0">
            <a:solidFill>
              <a:srgbClr val="F58220"/>
            </a:solidFill>
            <a:latin typeface="Helen Bg Light" panose="02000003080000020004" pitchFamily="50" charset="-52"/>
          </a:endParaRPr>
        </a:p>
      </dsp:txBody>
      <dsp:txXfrm>
        <a:off x="5778448" y="2592284"/>
        <a:ext cx="2342636" cy="1129466"/>
      </dsp:txXfrm>
    </dsp:sp>
    <dsp:sp modelId="{4A7FF8D8-5108-4E5A-BAD5-D0D795F2F1B1}">
      <dsp:nvSpPr>
        <dsp:cNvPr id="0" name=""/>
        <dsp:cNvSpPr/>
      </dsp:nvSpPr>
      <dsp:spPr>
        <a:xfrm>
          <a:off x="3411261" y="3727798"/>
          <a:ext cx="1402977" cy="1129466"/>
        </a:xfrm>
        <a:prstGeom prst="ellipse">
          <a:avLst/>
        </a:prstGeom>
        <a:gradFill rotWithShape="0">
          <a:gsLst>
            <a:gs pos="0">
              <a:schemeClr val="accent4">
                <a:hueOff val="-4464770"/>
                <a:satOff val="26899"/>
                <a:lumOff val="2156"/>
                <a:alphaOff val="0"/>
                <a:shade val="51000"/>
                <a:satMod val="130000"/>
              </a:schemeClr>
            </a:gs>
            <a:gs pos="80000">
              <a:schemeClr val="accent4">
                <a:hueOff val="-4464770"/>
                <a:satOff val="26899"/>
                <a:lumOff val="2156"/>
                <a:alphaOff val="0"/>
                <a:shade val="93000"/>
                <a:satMod val="130000"/>
              </a:schemeClr>
            </a:gs>
            <a:gs pos="100000">
              <a:schemeClr val="accent4">
                <a:hueOff val="-4464770"/>
                <a:satOff val="26899"/>
                <a:lumOff val="215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bg-BG" sz="2500" kern="1200" dirty="0" smtClean="0">
              <a:latin typeface="Helen Bg Light" panose="02000003080000020004" pitchFamily="50" charset="-52"/>
            </a:rPr>
            <a:t>7</a:t>
          </a:r>
          <a:endParaRPr lang="en-US" sz="2500" kern="1200" dirty="0">
            <a:latin typeface="Helen Bg Light" panose="02000003080000020004" pitchFamily="50" charset="-52"/>
          </a:endParaRPr>
        </a:p>
      </dsp:txBody>
      <dsp:txXfrm>
        <a:off x="3616722" y="3893204"/>
        <a:ext cx="992055" cy="798654"/>
      </dsp:txXfrm>
    </dsp:sp>
    <dsp:sp modelId="{0AAF9DB1-2B0C-4960-BDC8-4F47EA914F8B}">
      <dsp:nvSpPr>
        <dsp:cNvPr id="0" name=""/>
        <dsp:cNvSpPr/>
      </dsp:nvSpPr>
      <dsp:spPr>
        <a:xfrm>
          <a:off x="4585296" y="3727798"/>
          <a:ext cx="2104466" cy="11294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228600" lvl="1" indent="-228600" algn="l" defTabSz="933450">
            <a:lnSpc>
              <a:spcPct val="90000"/>
            </a:lnSpc>
            <a:spcBef>
              <a:spcPct val="0"/>
            </a:spcBef>
            <a:spcAft>
              <a:spcPct val="15000"/>
            </a:spcAft>
            <a:buChar char="••"/>
          </a:pPr>
          <a:r>
            <a:rPr lang="bg-BG" sz="2100" kern="1200" dirty="0" smtClean="0">
              <a:solidFill>
                <a:srgbClr val="FF0000"/>
              </a:solidFill>
              <a:latin typeface="Helen Bg Light" panose="02000003080000020004" pitchFamily="50" charset="-52"/>
            </a:rPr>
            <a:t> ПРЕКРАТЕНИ</a:t>
          </a:r>
          <a:endParaRPr lang="en-US" sz="2100" kern="1200" dirty="0">
            <a:solidFill>
              <a:srgbClr val="FF0000"/>
            </a:solidFill>
            <a:latin typeface="Helen Bg Light" panose="02000003080000020004" pitchFamily="50" charset="-52"/>
          </a:endParaRPr>
        </a:p>
      </dsp:txBody>
      <dsp:txXfrm>
        <a:off x="4585296" y="3727798"/>
        <a:ext cx="2104466" cy="112946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5CC5D6-1554-4447-A6DE-804D6E018862}">
      <dsp:nvSpPr>
        <dsp:cNvPr id="0" name=""/>
        <dsp:cNvSpPr/>
      </dsp:nvSpPr>
      <dsp:spPr>
        <a:xfrm>
          <a:off x="3528665" y="1671699"/>
          <a:ext cx="2676396" cy="2123986"/>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r>
            <a:rPr lang="bg-BG" sz="3500" kern="1200" dirty="0" err="1" smtClean="0">
              <a:latin typeface="Helen Bg "/>
              <a:cs typeface="Times New Roman" panose="02020603050405020304" pitchFamily="18" charset="0"/>
            </a:rPr>
            <a:t>ИГРП</a:t>
          </a:r>
          <a:r>
            <a:rPr lang="bg-BG" sz="3500" kern="1200" dirty="0" smtClean="0">
              <a:latin typeface="Helen Bg "/>
              <a:cs typeface="Times New Roman" panose="02020603050405020304" pitchFamily="18" charset="0"/>
            </a:rPr>
            <a:t> 2019</a:t>
          </a:r>
          <a:endParaRPr lang="en-US" sz="3500" kern="1200" dirty="0">
            <a:latin typeface="Helen Bg "/>
            <a:cs typeface="Times New Roman" panose="02020603050405020304" pitchFamily="18" charset="0"/>
          </a:endParaRPr>
        </a:p>
      </dsp:txBody>
      <dsp:txXfrm>
        <a:off x="3920614" y="1982750"/>
        <a:ext cx="1892498" cy="1501884"/>
      </dsp:txXfrm>
    </dsp:sp>
    <dsp:sp modelId="{81A53C41-6A1B-4C46-AD90-40312BDA0F71}">
      <dsp:nvSpPr>
        <dsp:cNvPr id="0" name=""/>
        <dsp:cNvSpPr/>
      </dsp:nvSpPr>
      <dsp:spPr>
        <a:xfrm rot="13925885">
          <a:off x="4002197" y="1472354"/>
          <a:ext cx="151852" cy="496456"/>
        </a:xfrm>
        <a:prstGeom prst="rightArrow">
          <a:avLst>
            <a:gd name="adj1" fmla="val 60000"/>
            <a:gd name="adj2" fmla="val 50000"/>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a:p>
      </dsp:txBody>
      <dsp:txXfrm rot="10800000">
        <a:off x="4038968" y="1589618"/>
        <a:ext cx="106296" cy="297874"/>
      </dsp:txXfrm>
    </dsp:sp>
    <dsp:sp modelId="{F5B7B9B8-7C70-4BBF-B8A6-61A2CCFCAB3B}">
      <dsp:nvSpPr>
        <dsp:cNvPr id="0" name=""/>
        <dsp:cNvSpPr/>
      </dsp:nvSpPr>
      <dsp:spPr>
        <a:xfrm>
          <a:off x="1818549" y="-396657"/>
          <a:ext cx="2891981" cy="2144435"/>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ru-RU" sz="1500" kern="1200" dirty="0" smtClean="0">
              <a:latin typeface="Helen Bg Light" panose="02000003080000020004" pitchFamily="50" charset="-52"/>
            </a:rPr>
            <a:t>Устойчиво повишаване на качеството на </a:t>
          </a:r>
        </a:p>
        <a:p>
          <a:pPr lvl="0" algn="ctr" defTabSz="666750">
            <a:lnSpc>
              <a:spcPct val="90000"/>
            </a:lnSpc>
            <a:spcBef>
              <a:spcPct val="0"/>
            </a:spcBef>
            <a:spcAft>
              <a:spcPct val="35000"/>
            </a:spcAft>
          </a:pPr>
          <a:r>
            <a:rPr lang="ru-RU" sz="1500" kern="1200" dirty="0" smtClean="0">
              <a:latin typeface="Helen Bg Light" panose="02000003080000020004" pitchFamily="50" charset="-52"/>
            </a:rPr>
            <a:t>дейността на НИП и повишаване на комп. на магистратите и съд. служители чрез ефективно обучение – </a:t>
          </a:r>
        </a:p>
        <a:p>
          <a:pPr lvl="0" algn="ctr" defTabSz="666750">
            <a:lnSpc>
              <a:spcPct val="90000"/>
            </a:lnSpc>
            <a:spcBef>
              <a:spcPct val="0"/>
            </a:spcBef>
            <a:spcAft>
              <a:spcPct val="35000"/>
            </a:spcAft>
          </a:pPr>
          <a:r>
            <a:rPr lang="ru-RU" sz="1500" kern="1200" dirty="0" smtClean="0">
              <a:latin typeface="Helen Bg Light" panose="02000003080000020004" pitchFamily="50" charset="-52"/>
            </a:rPr>
            <a:t>10 млн. лв.</a:t>
          </a:r>
          <a:endParaRPr lang="en-US" sz="1500" kern="1200" dirty="0">
            <a:latin typeface="Helen Bg Light" panose="02000003080000020004" pitchFamily="50" charset="-52"/>
          </a:endParaRPr>
        </a:p>
      </dsp:txBody>
      <dsp:txXfrm>
        <a:off x="2242070" y="-82612"/>
        <a:ext cx="2044939" cy="1516345"/>
      </dsp:txXfrm>
    </dsp:sp>
    <dsp:sp modelId="{67388554-A486-48C3-8801-3AA527FF2131}">
      <dsp:nvSpPr>
        <dsp:cNvPr id="0" name=""/>
        <dsp:cNvSpPr/>
      </dsp:nvSpPr>
      <dsp:spPr>
        <a:xfrm rot="18081950">
          <a:off x="5448915" y="1505941"/>
          <a:ext cx="30102" cy="496456"/>
        </a:xfrm>
        <a:prstGeom prst="rightArrow">
          <a:avLst>
            <a:gd name="adj1" fmla="val 60000"/>
            <a:gd name="adj2" fmla="val 50000"/>
          </a:avLst>
        </a:prstGeom>
        <a:solidFill>
          <a:schemeClr val="accent2">
            <a:hueOff val="585190"/>
            <a:satOff val="-730"/>
            <a:lumOff val="172"/>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a:p>
      </dsp:txBody>
      <dsp:txXfrm>
        <a:off x="5451080" y="1609088"/>
        <a:ext cx="21071" cy="297874"/>
      </dsp:txXfrm>
    </dsp:sp>
    <dsp:sp modelId="{B5FA80FE-636E-4374-802B-FB666D7209D6}">
      <dsp:nvSpPr>
        <dsp:cNvPr id="0" name=""/>
        <dsp:cNvSpPr/>
      </dsp:nvSpPr>
      <dsp:spPr>
        <a:xfrm>
          <a:off x="4712196" y="0"/>
          <a:ext cx="2542966" cy="1803200"/>
        </a:xfrm>
        <a:prstGeom prst="ellipse">
          <a:avLst/>
        </a:prstGeom>
        <a:solidFill>
          <a:schemeClr val="accent6"/>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ru-RU" sz="1500" kern="1200" dirty="0" smtClean="0">
              <a:latin typeface="Helen Bg Light" panose="02000003080000020004" pitchFamily="50" charset="-52"/>
            </a:rPr>
            <a:t>Обучения за служителите в администрацията, организирани от ДИ към МВнР и НСОРБ – </a:t>
          </a:r>
        </a:p>
        <a:p>
          <a:pPr lvl="0" algn="ctr" defTabSz="666750">
            <a:lnSpc>
              <a:spcPct val="90000"/>
            </a:lnSpc>
            <a:spcBef>
              <a:spcPct val="0"/>
            </a:spcBef>
            <a:spcAft>
              <a:spcPct val="35000"/>
            </a:spcAft>
          </a:pPr>
          <a:r>
            <a:rPr lang="ru-RU" sz="1500" kern="1200" dirty="0" smtClean="0">
              <a:latin typeface="Helen Bg Light" panose="02000003080000020004" pitchFamily="50" charset="-52"/>
            </a:rPr>
            <a:t>6,4 млн. лв.</a:t>
          </a:r>
          <a:endParaRPr lang="en-US" sz="1500" kern="1200" dirty="0">
            <a:latin typeface="Helen Bg Light" panose="02000003080000020004" pitchFamily="50" charset="-52"/>
          </a:endParaRPr>
        </a:p>
      </dsp:txBody>
      <dsp:txXfrm>
        <a:off x="5084605" y="264073"/>
        <a:ext cx="1798148" cy="1275054"/>
      </dsp:txXfrm>
    </dsp:sp>
    <dsp:sp modelId="{1515CA97-3CBE-4816-B445-AC782901A530}">
      <dsp:nvSpPr>
        <dsp:cNvPr id="0" name=""/>
        <dsp:cNvSpPr/>
      </dsp:nvSpPr>
      <dsp:spPr>
        <a:xfrm rot="20043926">
          <a:off x="6250784" y="1629527"/>
          <a:ext cx="752217" cy="496456"/>
        </a:xfrm>
        <a:prstGeom prst="rightArrow">
          <a:avLst>
            <a:gd name="adj1" fmla="val 60000"/>
            <a:gd name="adj2" fmla="val 50000"/>
          </a:avLst>
        </a:prstGeom>
        <a:solidFill>
          <a:schemeClr val="accent2">
            <a:hueOff val="1170380"/>
            <a:satOff val="-1460"/>
            <a:lumOff val="343"/>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a:p>
      </dsp:txBody>
      <dsp:txXfrm>
        <a:off x="6258283" y="1761386"/>
        <a:ext cx="603280" cy="297874"/>
      </dsp:txXfrm>
    </dsp:sp>
    <dsp:sp modelId="{D91195C2-DAC2-43C3-8871-36B8683FE64D}">
      <dsp:nvSpPr>
        <dsp:cNvPr id="0" name=""/>
        <dsp:cNvSpPr/>
      </dsp:nvSpPr>
      <dsp:spPr>
        <a:xfrm>
          <a:off x="7195441" y="15501"/>
          <a:ext cx="2021582" cy="2188380"/>
        </a:xfrm>
        <a:prstGeom prst="ellipse">
          <a:avLst/>
        </a:prstGeom>
        <a:gradFill rotWithShape="0">
          <a:gsLst>
            <a:gs pos="0">
              <a:schemeClr val="accent2">
                <a:hueOff val="1170380"/>
                <a:satOff val="-1460"/>
                <a:lumOff val="343"/>
                <a:alphaOff val="0"/>
                <a:shade val="51000"/>
                <a:satMod val="130000"/>
              </a:schemeClr>
            </a:gs>
            <a:gs pos="80000">
              <a:schemeClr val="accent2">
                <a:hueOff val="1170380"/>
                <a:satOff val="-1460"/>
                <a:lumOff val="343"/>
                <a:alphaOff val="0"/>
                <a:shade val="93000"/>
                <a:satMod val="130000"/>
              </a:schemeClr>
            </a:gs>
            <a:gs pos="100000">
              <a:schemeClr val="accent2">
                <a:hueOff val="1170380"/>
                <a:satOff val="-1460"/>
                <a:lumOff val="34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Helen Bg Light" panose="02000003080000020004" pitchFamily="50" charset="-52"/>
            </a:rPr>
            <a:t>Развиване на капацитета за внедряване и прилагане на CAF в администраци-ите  – </a:t>
          </a:r>
          <a:endParaRPr lang="en-US" sz="1400" kern="1200" dirty="0" smtClean="0">
            <a:latin typeface="Helen Bg Light" panose="02000003080000020004" pitchFamily="50" charset="-52"/>
          </a:endParaRPr>
        </a:p>
        <a:p>
          <a:pPr lvl="0" algn="ctr" defTabSz="622300">
            <a:lnSpc>
              <a:spcPct val="90000"/>
            </a:lnSpc>
            <a:spcBef>
              <a:spcPct val="0"/>
            </a:spcBef>
            <a:spcAft>
              <a:spcPct val="35000"/>
            </a:spcAft>
          </a:pPr>
          <a:r>
            <a:rPr lang="ru-RU" sz="1400" kern="1200" dirty="0" smtClean="0">
              <a:latin typeface="Helen Bg Light" panose="02000003080000020004" pitchFamily="50" charset="-52"/>
            </a:rPr>
            <a:t>1 млн. лв.</a:t>
          </a:r>
          <a:endParaRPr lang="en-US" sz="1400" kern="1200" dirty="0">
            <a:latin typeface="Helen Bg Light" panose="02000003080000020004" pitchFamily="50" charset="-52"/>
          </a:endParaRPr>
        </a:p>
      </dsp:txBody>
      <dsp:txXfrm>
        <a:off x="7491495" y="335982"/>
        <a:ext cx="1429474" cy="1547418"/>
      </dsp:txXfrm>
    </dsp:sp>
    <dsp:sp modelId="{6246B985-F03B-493B-AD6D-8522EC94ADDF}">
      <dsp:nvSpPr>
        <dsp:cNvPr id="0" name=""/>
        <dsp:cNvSpPr/>
      </dsp:nvSpPr>
      <dsp:spPr>
        <a:xfrm rot="171992">
          <a:off x="6280202" y="2560938"/>
          <a:ext cx="187936" cy="496456"/>
        </a:xfrm>
        <a:prstGeom prst="rightArrow">
          <a:avLst>
            <a:gd name="adj1" fmla="val 60000"/>
            <a:gd name="adj2" fmla="val 50000"/>
          </a:avLst>
        </a:prstGeom>
        <a:solidFill>
          <a:schemeClr val="accent2">
            <a:hueOff val="1755570"/>
            <a:satOff val="-2190"/>
            <a:lumOff val="515"/>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a:p>
      </dsp:txBody>
      <dsp:txXfrm>
        <a:off x="6280237" y="2658819"/>
        <a:ext cx="131555" cy="297874"/>
      </dsp:txXfrm>
    </dsp:sp>
    <dsp:sp modelId="{3F47D440-3BE9-4C7D-A4C3-F3B839721845}">
      <dsp:nvSpPr>
        <dsp:cNvPr id="0" name=""/>
        <dsp:cNvSpPr/>
      </dsp:nvSpPr>
      <dsp:spPr>
        <a:xfrm>
          <a:off x="6553010" y="2103734"/>
          <a:ext cx="2389205" cy="1548406"/>
        </a:xfrm>
        <a:prstGeom prst="ellipse">
          <a:avLst/>
        </a:prstGeom>
        <a:gradFill rotWithShape="0">
          <a:gsLst>
            <a:gs pos="0">
              <a:schemeClr val="accent2">
                <a:hueOff val="1755570"/>
                <a:satOff val="-2190"/>
                <a:lumOff val="515"/>
                <a:alphaOff val="0"/>
                <a:shade val="51000"/>
                <a:satMod val="130000"/>
              </a:schemeClr>
            </a:gs>
            <a:gs pos="80000">
              <a:schemeClr val="accent2">
                <a:hueOff val="1755570"/>
                <a:satOff val="-2190"/>
                <a:lumOff val="515"/>
                <a:alphaOff val="0"/>
                <a:shade val="93000"/>
                <a:satMod val="130000"/>
              </a:schemeClr>
            </a:gs>
            <a:gs pos="100000">
              <a:schemeClr val="accent2">
                <a:hueOff val="1755570"/>
                <a:satOff val="-2190"/>
                <a:lumOff val="51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Helen Bg Light" panose="02000003080000020004" pitchFamily="50" charset="-52"/>
            </a:rPr>
            <a:t>Специализирани обучения териториалната администрация – 10 млн. лв.</a:t>
          </a:r>
          <a:endParaRPr lang="en-US" sz="1400" kern="1200" dirty="0">
            <a:latin typeface="Helen Bg Light" panose="02000003080000020004" pitchFamily="50" charset="-52"/>
          </a:endParaRPr>
        </a:p>
      </dsp:txBody>
      <dsp:txXfrm>
        <a:off x="6902901" y="2330493"/>
        <a:ext cx="1689423" cy="1094888"/>
      </dsp:txXfrm>
    </dsp:sp>
    <dsp:sp modelId="{470D1380-E07A-4D0F-92AE-FCFD13F57778}">
      <dsp:nvSpPr>
        <dsp:cNvPr id="0" name=""/>
        <dsp:cNvSpPr/>
      </dsp:nvSpPr>
      <dsp:spPr>
        <a:xfrm rot="1725891">
          <a:off x="6153725" y="3361126"/>
          <a:ext cx="616557" cy="496456"/>
        </a:xfrm>
        <a:prstGeom prst="rightArrow">
          <a:avLst>
            <a:gd name="adj1" fmla="val 60000"/>
            <a:gd name="adj2" fmla="val 50000"/>
          </a:avLst>
        </a:prstGeom>
        <a:solidFill>
          <a:schemeClr val="accent2">
            <a:hueOff val="2340759"/>
            <a:satOff val="-2919"/>
            <a:lumOff val="686"/>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a:p>
      </dsp:txBody>
      <dsp:txXfrm>
        <a:off x="6162914" y="3424582"/>
        <a:ext cx="467620" cy="297874"/>
      </dsp:txXfrm>
    </dsp:sp>
    <dsp:sp modelId="{78B7C2DB-8FFF-42D5-BDD3-3EC95AD8DEE4}">
      <dsp:nvSpPr>
        <dsp:cNvPr id="0" name=""/>
        <dsp:cNvSpPr/>
      </dsp:nvSpPr>
      <dsp:spPr>
        <a:xfrm>
          <a:off x="6728432" y="3598989"/>
          <a:ext cx="2344325" cy="1600178"/>
        </a:xfrm>
        <a:prstGeom prst="ellipse">
          <a:avLst/>
        </a:prstGeom>
        <a:gradFill rotWithShape="0">
          <a:gsLst>
            <a:gs pos="0">
              <a:schemeClr val="accent2">
                <a:hueOff val="2340759"/>
                <a:satOff val="-2919"/>
                <a:lumOff val="686"/>
                <a:alphaOff val="0"/>
                <a:shade val="51000"/>
                <a:satMod val="130000"/>
              </a:schemeClr>
            </a:gs>
            <a:gs pos="80000">
              <a:schemeClr val="accent2">
                <a:hueOff val="2340759"/>
                <a:satOff val="-2919"/>
                <a:lumOff val="686"/>
                <a:alphaOff val="0"/>
                <a:shade val="93000"/>
                <a:satMod val="130000"/>
              </a:schemeClr>
            </a:gs>
            <a:gs pos="100000">
              <a:schemeClr val="accent2">
                <a:hueOff val="2340759"/>
                <a:satOff val="-2919"/>
                <a:lumOff val="68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Helen Bg Light" panose="02000003080000020004" pitchFamily="50" charset="-52"/>
            </a:rPr>
            <a:t>Обучения за служителите в администрацията, организирани от ИПА – 6,5 млн. лв.</a:t>
          </a:r>
          <a:endParaRPr lang="en-US" sz="1400" kern="1200" dirty="0">
            <a:latin typeface="Helen Bg Light" panose="02000003080000020004" pitchFamily="50" charset="-52"/>
          </a:endParaRPr>
        </a:p>
      </dsp:txBody>
      <dsp:txXfrm>
        <a:off x="7071750" y="3833330"/>
        <a:ext cx="1657689" cy="1131496"/>
      </dsp:txXfrm>
    </dsp:sp>
    <dsp:sp modelId="{D3DEADF3-FEBC-43D7-91AA-34FA42CCCAC4}">
      <dsp:nvSpPr>
        <dsp:cNvPr id="0" name=""/>
        <dsp:cNvSpPr/>
      </dsp:nvSpPr>
      <dsp:spPr>
        <a:xfrm rot="4313998">
          <a:off x="5190410" y="3563632"/>
          <a:ext cx="57706" cy="496456"/>
        </a:xfrm>
        <a:prstGeom prst="rightArrow">
          <a:avLst>
            <a:gd name="adj1" fmla="val 60000"/>
            <a:gd name="adj2" fmla="val 50000"/>
          </a:avLst>
        </a:prstGeom>
        <a:solidFill>
          <a:schemeClr val="accent2">
            <a:hueOff val="2925949"/>
            <a:satOff val="-3649"/>
            <a:lumOff val="858"/>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a:p>
      </dsp:txBody>
      <dsp:txXfrm>
        <a:off x="5196377" y="3654695"/>
        <a:ext cx="40394" cy="297874"/>
      </dsp:txXfrm>
    </dsp:sp>
    <dsp:sp modelId="{5FD18697-B038-4836-B20E-7901DB3E6F6E}">
      <dsp:nvSpPr>
        <dsp:cNvPr id="0" name=""/>
        <dsp:cNvSpPr/>
      </dsp:nvSpPr>
      <dsp:spPr>
        <a:xfrm>
          <a:off x="4334701" y="3836576"/>
          <a:ext cx="2392826" cy="1858779"/>
        </a:xfrm>
        <a:prstGeom prst="ellipse">
          <a:avLst/>
        </a:prstGeom>
        <a:gradFill rotWithShape="0">
          <a:gsLst>
            <a:gs pos="0">
              <a:schemeClr val="accent2">
                <a:hueOff val="2925949"/>
                <a:satOff val="-3649"/>
                <a:lumOff val="858"/>
                <a:alphaOff val="0"/>
                <a:shade val="51000"/>
                <a:satMod val="130000"/>
              </a:schemeClr>
            </a:gs>
            <a:gs pos="80000">
              <a:schemeClr val="accent2">
                <a:hueOff val="2925949"/>
                <a:satOff val="-3649"/>
                <a:lumOff val="858"/>
                <a:alphaOff val="0"/>
                <a:shade val="93000"/>
                <a:satMod val="130000"/>
              </a:schemeClr>
            </a:gs>
            <a:gs pos="100000">
              <a:schemeClr val="accent2">
                <a:hueOff val="2925949"/>
                <a:satOff val="-3649"/>
                <a:lumOff val="85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Helen Bg Light" panose="02000003080000020004" pitchFamily="50" charset="-52"/>
            </a:rPr>
            <a:t>Идентифициране на служители с висок потенциал в държавната администрация – 280 х. лв.</a:t>
          </a:r>
          <a:endParaRPr lang="en-US" sz="1400" kern="1200" dirty="0">
            <a:latin typeface="Helen Bg Light" panose="02000003080000020004" pitchFamily="50" charset="-52"/>
          </a:endParaRPr>
        </a:p>
      </dsp:txBody>
      <dsp:txXfrm>
        <a:off x="4685122" y="4108788"/>
        <a:ext cx="1691984" cy="1314355"/>
      </dsp:txXfrm>
    </dsp:sp>
    <dsp:sp modelId="{AA886EFD-D0D0-4E96-AC61-FD3E88BD9BA9}">
      <dsp:nvSpPr>
        <dsp:cNvPr id="0" name=""/>
        <dsp:cNvSpPr/>
      </dsp:nvSpPr>
      <dsp:spPr>
        <a:xfrm rot="8153464">
          <a:off x="3934645" y="3353726"/>
          <a:ext cx="73042" cy="496456"/>
        </a:xfrm>
        <a:prstGeom prst="rightArrow">
          <a:avLst>
            <a:gd name="adj1" fmla="val 60000"/>
            <a:gd name="adj2" fmla="val 50000"/>
          </a:avLst>
        </a:prstGeom>
        <a:solidFill>
          <a:schemeClr val="accent2">
            <a:hueOff val="3511139"/>
            <a:satOff val="-4379"/>
            <a:lumOff val="103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a:p>
      </dsp:txBody>
      <dsp:txXfrm rot="10800000">
        <a:off x="3953468" y="3445391"/>
        <a:ext cx="51129" cy="297874"/>
      </dsp:txXfrm>
    </dsp:sp>
    <dsp:sp modelId="{ECE173F7-A536-47E5-AD1C-6F4E50CF18DE}">
      <dsp:nvSpPr>
        <dsp:cNvPr id="0" name=""/>
        <dsp:cNvSpPr/>
      </dsp:nvSpPr>
      <dsp:spPr>
        <a:xfrm>
          <a:off x="2129013" y="3271535"/>
          <a:ext cx="2047643" cy="2247370"/>
        </a:xfrm>
        <a:prstGeom prst="ellipse">
          <a:avLst/>
        </a:prstGeom>
        <a:gradFill rotWithShape="0">
          <a:gsLst>
            <a:gs pos="0">
              <a:schemeClr val="accent2">
                <a:hueOff val="3511139"/>
                <a:satOff val="-4379"/>
                <a:lumOff val="1030"/>
                <a:alphaOff val="0"/>
                <a:shade val="51000"/>
                <a:satMod val="130000"/>
              </a:schemeClr>
            </a:gs>
            <a:gs pos="80000">
              <a:schemeClr val="accent2">
                <a:hueOff val="3511139"/>
                <a:satOff val="-4379"/>
                <a:lumOff val="1030"/>
                <a:alphaOff val="0"/>
                <a:shade val="93000"/>
                <a:satMod val="130000"/>
              </a:schemeClr>
            </a:gs>
            <a:gs pos="100000">
              <a:schemeClr val="accent2">
                <a:hueOff val="3511139"/>
                <a:satOff val="-4379"/>
                <a:lumOff val="103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Helen Bg Light" panose="02000003080000020004" pitchFamily="50" charset="-52"/>
            </a:rPr>
            <a:t>Разработване на Национална стратегия за околна среда и развитие ЕИС за НАТУРА 2000 – 3,1 млн. лв</a:t>
          </a:r>
          <a:endParaRPr lang="en-US" sz="1400" kern="1200" dirty="0">
            <a:latin typeface="Helen Bg Light" panose="02000003080000020004" pitchFamily="50" charset="-52"/>
          </a:endParaRPr>
        </a:p>
      </dsp:txBody>
      <dsp:txXfrm>
        <a:off x="2428883" y="3600655"/>
        <a:ext cx="1447903" cy="1589130"/>
      </dsp:txXfrm>
    </dsp:sp>
    <dsp:sp modelId="{2F6BC92B-4465-426B-9802-2BC386734CD2}">
      <dsp:nvSpPr>
        <dsp:cNvPr id="0" name=""/>
        <dsp:cNvSpPr/>
      </dsp:nvSpPr>
      <dsp:spPr>
        <a:xfrm rot="11778474">
          <a:off x="2479459" y="1907108"/>
          <a:ext cx="821179" cy="496456"/>
        </a:xfrm>
        <a:prstGeom prst="rightArrow">
          <a:avLst>
            <a:gd name="adj1" fmla="val 60000"/>
            <a:gd name="adj2" fmla="val 50000"/>
          </a:avLst>
        </a:prstGeom>
        <a:solidFill>
          <a:schemeClr val="accent2">
            <a:hueOff val="4096329"/>
            <a:satOff val="-5109"/>
            <a:lumOff val="1201"/>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a:p>
      </dsp:txBody>
      <dsp:txXfrm rot="10800000">
        <a:off x="2625400" y="2027310"/>
        <a:ext cx="672242" cy="297874"/>
      </dsp:txXfrm>
    </dsp:sp>
    <dsp:sp modelId="{624E388D-CCE5-4565-99E5-4DF5D28C36A6}">
      <dsp:nvSpPr>
        <dsp:cNvPr id="0" name=""/>
        <dsp:cNvSpPr/>
      </dsp:nvSpPr>
      <dsp:spPr>
        <a:xfrm>
          <a:off x="216309" y="447553"/>
          <a:ext cx="1933341" cy="2416691"/>
        </a:xfrm>
        <a:prstGeom prst="ellipse">
          <a:avLst/>
        </a:prstGeom>
        <a:gradFill rotWithShape="0">
          <a:gsLst>
            <a:gs pos="0">
              <a:schemeClr val="accent2">
                <a:hueOff val="4096329"/>
                <a:satOff val="-5109"/>
                <a:lumOff val="1201"/>
                <a:alphaOff val="0"/>
                <a:shade val="51000"/>
                <a:satMod val="130000"/>
              </a:schemeClr>
            </a:gs>
            <a:gs pos="80000">
              <a:schemeClr val="accent2">
                <a:hueOff val="4096329"/>
                <a:satOff val="-5109"/>
                <a:lumOff val="1201"/>
                <a:alphaOff val="0"/>
                <a:shade val="93000"/>
                <a:satMod val="130000"/>
              </a:schemeClr>
            </a:gs>
            <a:gs pos="100000">
              <a:schemeClr val="accent2">
                <a:hueOff val="4096329"/>
                <a:satOff val="-5109"/>
                <a:lumOff val="12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Helen Bg Light" panose="02000003080000020004" pitchFamily="50" charset="-52"/>
            </a:rPr>
            <a:t>Ефективност на съдебния контрол и уеднаквяване на практиката на съдилищата – 350 хил. лв.</a:t>
          </a:r>
          <a:endParaRPr lang="en-US" sz="1400" kern="1200" dirty="0">
            <a:latin typeface="Helen Bg Light" panose="02000003080000020004" pitchFamily="50" charset="-52"/>
          </a:endParaRPr>
        </a:p>
      </dsp:txBody>
      <dsp:txXfrm>
        <a:off x="499440" y="801469"/>
        <a:ext cx="1367079" cy="1708859"/>
      </dsp:txXfrm>
    </dsp:sp>
    <dsp:sp modelId="{3C00F1FB-D2D3-4076-9916-3E42188C40BC}">
      <dsp:nvSpPr>
        <dsp:cNvPr id="0" name=""/>
        <dsp:cNvSpPr/>
      </dsp:nvSpPr>
      <dsp:spPr>
        <a:xfrm rot="9808616">
          <a:off x="2368079" y="3092623"/>
          <a:ext cx="904155" cy="496456"/>
        </a:xfrm>
        <a:prstGeom prst="rightArrow">
          <a:avLst>
            <a:gd name="adj1" fmla="val 60000"/>
            <a:gd name="adj2" fmla="val 50000"/>
          </a:avLst>
        </a:prstGeom>
        <a:solidFill>
          <a:schemeClr val="accent2">
            <a:hueOff val="4681519"/>
            <a:satOff val="-5839"/>
            <a:lumOff val="1373"/>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a:p>
      </dsp:txBody>
      <dsp:txXfrm rot="10800000">
        <a:off x="2513941" y="3170735"/>
        <a:ext cx="755218" cy="297874"/>
      </dsp:txXfrm>
    </dsp:sp>
    <dsp:sp modelId="{DAFBE009-6639-40D6-BF8D-705E532942B9}">
      <dsp:nvSpPr>
        <dsp:cNvPr id="0" name=""/>
        <dsp:cNvSpPr/>
      </dsp:nvSpPr>
      <dsp:spPr>
        <a:xfrm>
          <a:off x="93056" y="2679804"/>
          <a:ext cx="1910960" cy="2373202"/>
        </a:xfrm>
        <a:prstGeom prst="ellipse">
          <a:avLst/>
        </a:prstGeom>
        <a:gradFill rotWithShape="0">
          <a:gsLst>
            <a:gs pos="0">
              <a:schemeClr val="accent2">
                <a:hueOff val="4681519"/>
                <a:satOff val="-5839"/>
                <a:lumOff val="1373"/>
                <a:alphaOff val="0"/>
                <a:shade val="51000"/>
                <a:satMod val="130000"/>
              </a:schemeClr>
            </a:gs>
            <a:gs pos="80000">
              <a:schemeClr val="accent2">
                <a:hueOff val="4681519"/>
                <a:satOff val="-5839"/>
                <a:lumOff val="1373"/>
                <a:alphaOff val="0"/>
                <a:shade val="93000"/>
                <a:satMod val="130000"/>
              </a:schemeClr>
            </a:gs>
            <a:gs pos="100000">
              <a:schemeClr val="accent2">
                <a:hueOff val="4681519"/>
                <a:satOff val="-5839"/>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endParaRPr lang="ru-RU" sz="1500" kern="1200" dirty="0" smtClean="0">
            <a:latin typeface="Helen Bg Light" panose="02000003080000020004" pitchFamily="50" charset="-52"/>
          </a:endParaRPr>
        </a:p>
        <a:p>
          <a:pPr lvl="0" algn="ctr" defTabSz="666750">
            <a:lnSpc>
              <a:spcPct val="90000"/>
            </a:lnSpc>
            <a:spcBef>
              <a:spcPct val="0"/>
            </a:spcBef>
            <a:spcAft>
              <a:spcPct val="35000"/>
            </a:spcAft>
          </a:pPr>
          <a:r>
            <a:rPr lang="ru-RU" sz="1500" kern="1200" dirty="0" smtClean="0">
              <a:latin typeface="Helen Bg Light" panose="02000003080000020004" pitchFamily="50" charset="-52"/>
            </a:rPr>
            <a:t>Въвеждане на програмно бюджетиране в органите на съдебната власт –                </a:t>
          </a:r>
          <a:r>
            <a:rPr lang="bg-BG" sz="1500" kern="1200" dirty="0" smtClean="0">
              <a:latin typeface="Helen Bg Light" panose="02000003080000020004" pitchFamily="50" charset="-52"/>
            </a:rPr>
            <a:t>900 хил. лв.</a:t>
          </a:r>
        </a:p>
        <a:p>
          <a:pPr lvl="0" algn="ctr" defTabSz="666750">
            <a:lnSpc>
              <a:spcPct val="90000"/>
            </a:lnSpc>
            <a:spcBef>
              <a:spcPct val="0"/>
            </a:spcBef>
            <a:spcAft>
              <a:spcPct val="35000"/>
            </a:spcAft>
          </a:pPr>
          <a:endParaRPr lang="en-US" sz="1500" kern="1200" dirty="0">
            <a:latin typeface="Helen Bg Light" panose="02000003080000020004" pitchFamily="50" charset="-52"/>
          </a:endParaRPr>
        </a:p>
      </dsp:txBody>
      <dsp:txXfrm>
        <a:off x="372910" y="3027351"/>
        <a:ext cx="1351252" cy="1678108"/>
      </dsp:txXfrm>
    </dsp:sp>
  </dsp:spTree>
</dsp:drawing>
</file>

<file path=ppt/diagrams/layout1.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0.1481</cdr:x>
      <cdr:y>0.2039</cdr:y>
    </cdr:from>
    <cdr:to>
      <cdr:x>0.33064</cdr:x>
      <cdr:y>0.45256</cdr:y>
    </cdr:to>
    <cdr:sp macro="" textlink="">
      <cdr:nvSpPr>
        <cdr:cNvPr id="2" name="TextBox 1"/>
        <cdr:cNvSpPr txBox="1"/>
      </cdr:nvSpPr>
      <cdr:spPr>
        <a:xfrm xmlns:a="http://schemas.openxmlformats.org/drawingml/2006/main">
          <a:off x="1343712" y="1062829"/>
          <a:ext cx="1656187" cy="129614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bg-BG" sz="2000" dirty="0">
            <a:solidFill>
              <a:srgbClr val="FF0000"/>
            </a:solidFill>
          </a:endParaRPr>
        </a:p>
      </cdr:txBody>
    </cdr:sp>
  </cdr:relSizeAnchor>
  <cdr:relSizeAnchor xmlns:cdr="http://schemas.openxmlformats.org/drawingml/2006/chartDrawing">
    <cdr:from>
      <cdr:x>0</cdr:x>
      <cdr:y>0.00436</cdr:y>
    </cdr:from>
    <cdr:to>
      <cdr:x>1</cdr:x>
      <cdr:y>0.08012</cdr:y>
    </cdr:to>
    <cdr:sp macro="" textlink="">
      <cdr:nvSpPr>
        <cdr:cNvPr id="3" name="TextBox 9"/>
        <cdr:cNvSpPr txBox="1"/>
      </cdr:nvSpPr>
      <cdr:spPr>
        <a:xfrm xmlns:a="http://schemas.openxmlformats.org/drawingml/2006/main">
          <a:off x="0" y="16364"/>
          <a:ext cx="5051319" cy="284338"/>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bg-BG"/>
          </a:defPPr>
          <a:lvl1pPr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1pPr>
          <a:lvl2pPr marL="520700" indent="-63500"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2pPr>
          <a:lvl3pPr marL="1042988" indent="-128588"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3pPr>
          <a:lvl4pPr marL="1563688" indent="-192088"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4pPr>
          <a:lvl5pPr marL="2085975" indent="-257175"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5pPr>
          <a:lvl6pPr marL="2286000" algn="l" defTabSz="914400" rtl="0" eaLnBrk="1" latinLnBrk="0" hangingPunct="1">
            <a:defRPr sz="2100" kern="1200">
              <a:solidFill>
                <a:schemeClr val="tx1"/>
              </a:solidFill>
              <a:latin typeface="Calibri" panose="020F0502020204030204" pitchFamily="34" charset="0"/>
              <a:ea typeface="+mn-ea"/>
              <a:cs typeface="+mn-cs"/>
            </a:defRPr>
          </a:lvl6pPr>
          <a:lvl7pPr marL="2743200" algn="l" defTabSz="914400" rtl="0" eaLnBrk="1" latinLnBrk="0" hangingPunct="1">
            <a:defRPr sz="2100" kern="1200">
              <a:solidFill>
                <a:schemeClr val="tx1"/>
              </a:solidFill>
              <a:latin typeface="Calibri" panose="020F0502020204030204" pitchFamily="34" charset="0"/>
              <a:ea typeface="+mn-ea"/>
              <a:cs typeface="+mn-cs"/>
            </a:defRPr>
          </a:lvl7pPr>
          <a:lvl8pPr marL="3200400" algn="l" defTabSz="914400" rtl="0" eaLnBrk="1" latinLnBrk="0" hangingPunct="1">
            <a:defRPr sz="2100" kern="1200">
              <a:solidFill>
                <a:schemeClr val="tx1"/>
              </a:solidFill>
              <a:latin typeface="Calibri" panose="020F0502020204030204" pitchFamily="34" charset="0"/>
              <a:ea typeface="+mn-ea"/>
              <a:cs typeface="+mn-cs"/>
            </a:defRPr>
          </a:lvl8pPr>
          <a:lvl9pPr marL="3657600" algn="l" defTabSz="914400" rtl="0" eaLnBrk="1" latinLnBrk="0" hangingPunct="1">
            <a:defRPr sz="2100" kern="1200">
              <a:solidFill>
                <a:schemeClr val="tx1"/>
              </a:solidFill>
              <a:latin typeface="Calibri" panose="020F0502020204030204" pitchFamily="34" charset="0"/>
              <a:ea typeface="+mn-ea"/>
              <a:cs typeface="+mn-cs"/>
            </a:defRPr>
          </a:lvl9pPr>
        </a:lstStyle>
        <a:p xmlns:a="http://schemas.openxmlformats.org/drawingml/2006/main">
          <a:pPr algn="ctr"/>
          <a:r>
            <a:rPr lang="bg-BG" sz="1600" b="1" dirty="0" smtClean="0">
              <a:latin typeface="Helen Bg Light" panose="02000003080000020004"/>
              <a:ea typeface="+mj-ea"/>
              <a:cs typeface="+mj-cs"/>
            </a:rPr>
            <a:t>ВЕРИФИЦИРАНИ СРЕДСТВА КЪМ 31.05.2019 г.</a:t>
          </a:r>
          <a:r>
            <a:rPr lang="en-US" sz="1600" b="1" dirty="0" smtClean="0">
              <a:latin typeface="Helen Bg Light" panose="02000003080000020004"/>
              <a:ea typeface="+mj-ea"/>
              <a:cs typeface="+mj-cs"/>
            </a:rPr>
            <a:t> </a:t>
          </a:r>
          <a:r>
            <a:rPr lang="bg-BG" sz="1600" b="1" dirty="0" smtClean="0">
              <a:latin typeface="Helen Bg Light" panose="02000003080000020004"/>
              <a:ea typeface="+mj-ea"/>
              <a:cs typeface="+mj-cs"/>
            </a:rPr>
            <a:t>по години (в млн. лв.)</a:t>
          </a:r>
          <a:r>
            <a:rPr lang="bg-BG" sz="2000" b="1" dirty="0" smtClean="0">
              <a:latin typeface="Helen Bg Light" panose="02000003080000020004"/>
              <a:ea typeface="+mj-ea"/>
              <a:cs typeface="+mj-cs"/>
            </a:rPr>
            <a:t>	</a:t>
          </a:r>
          <a:endParaRPr lang="bg-BG" sz="2000" b="1" dirty="0">
            <a:latin typeface="Helen Bg Light" panose="02000003080000020004"/>
            <a:ea typeface="+mj-ea"/>
            <a:cs typeface="+mj-cs"/>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2335" cy="498236"/>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sz="quarter" idx="1"/>
          </p:nvPr>
        </p:nvSpPr>
        <p:spPr>
          <a:xfrm>
            <a:off x="3884065" y="0"/>
            <a:ext cx="2972335" cy="498236"/>
          </a:xfrm>
          <a:prstGeom prst="rect">
            <a:avLst/>
          </a:prstGeom>
        </p:spPr>
        <p:txBody>
          <a:bodyPr vert="horz" lIns="91440" tIns="45720" rIns="91440" bIns="45720" rtlCol="0"/>
          <a:lstStyle>
            <a:lvl1pPr algn="r">
              <a:defRPr sz="1200"/>
            </a:lvl1pPr>
          </a:lstStyle>
          <a:p>
            <a:endParaRPr lang="bg-BG"/>
          </a:p>
        </p:txBody>
      </p:sp>
      <p:sp>
        <p:nvSpPr>
          <p:cNvPr id="4" name="Footer Placeholder 3"/>
          <p:cNvSpPr>
            <a:spLocks noGrp="1"/>
          </p:cNvSpPr>
          <p:nvPr>
            <p:ph type="ftr" sz="quarter" idx="2"/>
          </p:nvPr>
        </p:nvSpPr>
        <p:spPr>
          <a:xfrm>
            <a:off x="1" y="9428403"/>
            <a:ext cx="2972335" cy="498236"/>
          </a:xfrm>
          <a:prstGeom prst="rect">
            <a:avLst/>
          </a:prstGeom>
        </p:spPr>
        <p:txBody>
          <a:bodyPr vert="horz" lIns="91440" tIns="45720" rIns="91440" bIns="45720" rtlCol="0" anchor="b"/>
          <a:lstStyle>
            <a:lvl1pPr algn="l">
              <a:defRPr sz="1200"/>
            </a:lvl1pPr>
          </a:lstStyle>
          <a:p>
            <a:endParaRPr lang="bg-BG"/>
          </a:p>
        </p:txBody>
      </p:sp>
      <p:sp>
        <p:nvSpPr>
          <p:cNvPr id="5" name="Slide Number Placeholder 4"/>
          <p:cNvSpPr>
            <a:spLocks noGrp="1"/>
          </p:cNvSpPr>
          <p:nvPr>
            <p:ph type="sldNum" sz="quarter" idx="3"/>
          </p:nvPr>
        </p:nvSpPr>
        <p:spPr>
          <a:xfrm>
            <a:off x="3884065" y="9428403"/>
            <a:ext cx="2972335" cy="498236"/>
          </a:xfrm>
          <a:prstGeom prst="rect">
            <a:avLst/>
          </a:prstGeom>
        </p:spPr>
        <p:txBody>
          <a:bodyPr vert="horz" lIns="91440" tIns="45720" rIns="91440" bIns="45720" rtlCol="0" anchor="b"/>
          <a:lstStyle>
            <a:lvl1pPr algn="r">
              <a:defRPr sz="1200"/>
            </a:lvl1pPr>
          </a:lstStyle>
          <a:p>
            <a:fld id="{79A42B3C-236E-43F2-BBA9-9069033DCA38}" type="slidenum">
              <a:rPr lang="bg-BG" smtClean="0"/>
              <a:t>‹#›</a:t>
            </a:fld>
            <a:endParaRPr lang="bg-BG"/>
          </a:p>
        </p:txBody>
      </p:sp>
    </p:spTree>
    <p:extLst>
      <p:ext uri="{BB962C8B-B14F-4D97-AF65-F5344CB8AC3E}">
        <p14:creationId xmlns:p14="http://schemas.microsoft.com/office/powerpoint/2010/main" val="528827985"/>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443218" y="282799"/>
            <a:ext cx="3971566" cy="2808312"/>
          </a:xfrm>
          <a:prstGeom prst="rect">
            <a:avLst/>
          </a:prstGeom>
          <a:noFill/>
          <a:ln w="12700">
            <a:solidFill>
              <a:prstClr val="black"/>
            </a:solidFill>
          </a:ln>
        </p:spPr>
        <p:txBody>
          <a:bodyPr vert="horz" lIns="91440" tIns="45720" rIns="91440" bIns="45720" rtlCol="0" anchor="ctr"/>
          <a:lstStyle/>
          <a:p>
            <a:endParaRPr lang="bg-BG"/>
          </a:p>
        </p:txBody>
      </p:sp>
      <p:sp>
        <p:nvSpPr>
          <p:cNvPr id="5" name="Notes Placeholder 4"/>
          <p:cNvSpPr>
            <a:spLocks noGrp="1"/>
          </p:cNvSpPr>
          <p:nvPr>
            <p:ph type="body" sz="quarter" idx="3"/>
          </p:nvPr>
        </p:nvSpPr>
        <p:spPr>
          <a:xfrm>
            <a:off x="332656" y="3379143"/>
            <a:ext cx="6192688" cy="6264696"/>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Tree>
    <p:extLst>
      <p:ext uri="{BB962C8B-B14F-4D97-AF65-F5344CB8AC3E}">
        <p14:creationId xmlns:p14="http://schemas.microsoft.com/office/powerpoint/2010/main" val="2811946080"/>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endParaRPr lang="bg-BG" dirty="0"/>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1</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39953703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1288" y="282575"/>
            <a:ext cx="3971925" cy="2809875"/>
          </a:xfrm>
          <a:prstGeom prst="rect">
            <a:avLst/>
          </a:prstGeom>
        </p:spPr>
      </p:sp>
      <p:sp>
        <p:nvSpPr>
          <p:cNvPr id="3" name="Notes Placeholder 2"/>
          <p:cNvSpPr>
            <a:spLocks noGrp="1"/>
          </p:cNvSpPr>
          <p:nvPr>
            <p:ph type="body" idx="1"/>
          </p:nvPr>
        </p:nvSpPr>
        <p:spPr>
          <a:xfrm>
            <a:off x="329576" y="3813019"/>
            <a:ext cx="6135348" cy="5835446"/>
          </a:xfrm>
          <a:prstGeom prst="rect">
            <a:avLst/>
          </a:prstGeom>
        </p:spPr>
        <p:txBody>
          <a:bodyPr/>
          <a:lstStyle/>
          <a:p>
            <a:r>
              <a:rPr lang="bg-BG" kern="1200" baseline="0" dirty="0" smtClean="0">
                <a:solidFill>
                  <a:schemeClr val="tx1"/>
                </a:solidFill>
                <a:latin typeface="Helen Bg Light" panose="02000003080000020004" pitchFamily="50" charset="-52"/>
                <a:cs typeface="Times New Roman" panose="02020603050405020304" pitchFamily="18" charset="0"/>
              </a:rPr>
              <a:t>От общо 30 проекта по </a:t>
            </a:r>
            <a:r>
              <a:rPr lang="bg-BG" kern="1200" baseline="0" dirty="0" err="1" smtClean="0">
                <a:solidFill>
                  <a:schemeClr val="tx1"/>
                </a:solidFill>
                <a:latin typeface="Helen Bg Light" panose="02000003080000020004" pitchFamily="50" charset="-52"/>
                <a:cs typeface="Times New Roman" panose="02020603050405020304" pitchFamily="18" charset="0"/>
              </a:rPr>
              <a:t>ПО</a:t>
            </a:r>
            <a:r>
              <a:rPr lang="bg-BG" kern="1200" baseline="0" dirty="0" smtClean="0">
                <a:solidFill>
                  <a:schemeClr val="tx1"/>
                </a:solidFill>
                <a:latin typeface="Helen Bg Light" panose="02000003080000020004" pitchFamily="50" charset="-52"/>
                <a:cs typeface="Times New Roman" panose="02020603050405020304" pitchFamily="18" charset="0"/>
              </a:rPr>
              <a:t> 1 </a:t>
            </a:r>
            <a:r>
              <a:rPr lang="en-US" kern="1200" baseline="0" dirty="0" smtClean="0">
                <a:solidFill>
                  <a:schemeClr val="tx1"/>
                </a:solidFill>
                <a:latin typeface="Helen Bg Light" panose="02000003080000020004" pitchFamily="50" charset="-52"/>
                <a:cs typeface="Times New Roman" panose="02020603050405020304" pitchFamily="18" charset="0"/>
              </a:rPr>
              <a:t>(</a:t>
            </a:r>
            <a:r>
              <a:rPr lang="bg-BG" kern="1200" dirty="0" smtClean="0">
                <a:solidFill>
                  <a:schemeClr val="tx1"/>
                </a:solidFill>
                <a:effectLst/>
                <a:latin typeface="Helen Bg Light" panose="02000003080000020004" pitchFamily="50" charset="-52"/>
              </a:rPr>
              <a:t>АМС</a:t>
            </a:r>
            <a:r>
              <a:rPr lang="en-US" kern="1200" dirty="0" smtClean="0">
                <a:solidFill>
                  <a:schemeClr val="tx1"/>
                </a:solidFill>
                <a:effectLst/>
                <a:latin typeface="Helen Bg Light" panose="02000003080000020004" pitchFamily="50" charset="-52"/>
              </a:rPr>
              <a:t>; </a:t>
            </a:r>
            <a:r>
              <a:rPr lang="en-US" kern="1200" dirty="0" err="1" smtClean="0">
                <a:solidFill>
                  <a:schemeClr val="tx1"/>
                </a:solidFill>
                <a:effectLst/>
                <a:latin typeface="Helen Bg Light" panose="02000003080000020004" pitchFamily="50" charset="-52"/>
              </a:rPr>
              <a:t>Агенция</a:t>
            </a:r>
            <a:r>
              <a:rPr lang="en-US" kern="1200" dirty="0" smtClean="0">
                <a:solidFill>
                  <a:schemeClr val="tx1"/>
                </a:solidFill>
                <a:effectLst/>
                <a:latin typeface="Helen Bg Light" panose="02000003080000020004" pitchFamily="50" charset="-52"/>
              </a:rPr>
              <a:t> </a:t>
            </a:r>
            <a:r>
              <a:rPr lang="bg-BG" kern="1200" dirty="0" smtClean="0">
                <a:solidFill>
                  <a:schemeClr val="tx1"/>
                </a:solidFill>
                <a:effectLst/>
                <a:latin typeface="Helen Bg Light" panose="02000003080000020004" pitchFamily="50" charset="-52"/>
              </a:rPr>
              <a:t>„</a:t>
            </a:r>
            <a:r>
              <a:rPr lang="en-US" kern="1200" dirty="0" err="1" smtClean="0">
                <a:solidFill>
                  <a:schemeClr val="tx1"/>
                </a:solidFill>
                <a:effectLst/>
                <a:latin typeface="Helen Bg Light" panose="02000003080000020004" pitchFamily="50" charset="-52"/>
              </a:rPr>
              <a:t>Митници</a:t>
            </a:r>
            <a:r>
              <a:rPr lang="bg-BG" kern="1200" dirty="0" smtClean="0">
                <a:solidFill>
                  <a:schemeClr val="tx1"/>
                </a:solidFill>
                <a:effectLst/>
                <a:latin typeface="Helen Bg Light" panose="02000003080000020004" pitchFamily="50" charset="-52"/>
              </a:rPr>
              <a:t>“</a:t>
            </a:r>
            <a:r>
              <a:rPr lang="en-US" kern="1200" dirty="0" smtClean="0">
                <a:solidFill>
                  <a:schemeClr val="tx1"/>
                </a:solidFill>
                <a:effectLst/>
                <a:latin typeface="Helen Bg Light" panose="02000003080000020004" pitchFamily="50" charset="-52"/>
              </a:rPr>
              <a:t>, </a:t>
            </a:r>
            <a:r>
              <a:rPr lang="bg-BG" kern="1200" dirty="0" smtClean="0">
                <a:solidFill>
                  <a:schemeClr val="tx1"/>
                </a:solidFill>
                <a:effectLst/>
                <a:latin typeface="Helen Bg Light" panose="02000003080000020004" pitchFamily="50" charset="-52"/>
              </a:rPr>
              <a:t>ДАЕУ</a:t>
            </a:r>
            <a:r>
              <a:rPr lang="en-US" kern="1200" dirty="0" smtClean="0">
                <a:solidFill>
                  <a:schemeClr val="tx1"/>
                </a:solidFill>
                <a:effectLst/>
                <a:latin typeface="Helen Bg Light" panose="02000003080000020004" pitchFamily="50" charset="-52"/>
              </a:rPr>
              <a:t>, </a:t>
            </a:r>
            <a:r>
              <a:rPr lang="bg-BG" kern="1200" dirty="0" smtClean="0">
                <a:solidFill>
                  <a:schemeClr val="tx1"/>
                </a:solidFill>
                <a:effectLst/>
                <a:latin typeface="Helen Bg Light" panose="02000003080000020004" pitchFamily="50" charset="-52"/>
              </a:rPr>
              <a:t>АГКК, АОП</a:t>
            </a:r>
            <a:r>
              <a:rPr lang="en-US" kern="1200" dirty="0" smtClean="0">
                <a:solidFill>
                  <a:schemeClr val="tx1"/>
                </a:solidFill>
                <a:effectLst/>
                <a:latin typeface="Helen Bg Light" panose="02000003080000020004" pitchFamily="50" charset="-52"/>
              </a:rPr>
              <a:t>,</a:t>
            </a:r>
            <a:r>
              <a:rPr lang="bg-BG" kern="1200" dirty="0" smtClean="0">
                <a:solidFill>
                  <a:schemeClr val="tx1"/>
                </a:solidFill>
                <a:effectLst/>
                <a:latin typeface="Helen Bg Light" panose="02000003080000020004" pitchFamily="50" charset="-52"/>
              </a:rPr>
              <a:t> МВР,</a:t>
            </a:r>
            <a:r>
              <a:rPr lang="en-US" kern="1200" dirty="0" smtClean="0">
                <a:solidFill>
                  <a:schemeClr val="tx1"/>
                </a:solidFill>
                <a:effectLst/>
                <a:latin typeface="Helen Bg Light" panose="02000003080000020004" pitchFamily="50" charset="-52"/>
              </a:rPr>
              <a:t> </a:t>
            </a:r>
            <a:r>
              <a:rPr lang="bg-BG" kern="1200" dirty="0" smtClean="0">
                <a:solidFill>
                  <a:schemeClr val="tx1"/>
                </a:solidFill>
                <a:effectLst/>
                <a:latin typeface="Helen Bg Light" panose="02000003080000020004" pitchFamily="50" charset="-52"/>
              </a:rPr>
              <a:t>НАЦИД,</a:t>
            </a:r>
            <a:r>
              <a:rPr lang="bg-BG" kern="1200" baseline="0" dirty="0" smtClean="0">
                <a:solidFill>
                  <a:schemeClr val="tx1"/>
                </a:solidFill>
                <a:effectLst/>
                <a:latin typeface="Helen Bg Light" panose="02000003080000020004" pitchFamily="50" charset="-52"/>
              </a:rPr>
              <a:t> НАП, МТИТС,МЗ, Агенция по вписванията, НСИ, НОИ </a:t>
            </a:r>
            <a:r>
              <a:rPr lang="en-US" kern="1200" dirty="0" smtClean="0">
                <a:solidFill>
                  <a:schemeClr val="tx1"/>
                </a:solidFill>
                <a:effectLst/>
                <a:latin typeface="Helen Bg Light" panose="02000003080000020004" pitchFamily="50" charset="-52"/>
              </a:rPr>
              <a:t>и </a:t>
            </a:r>
            <a:r>
              <a:rPr lang="en-US" kern="1200" dirty="0" err="1" smtClean="0">
                <a:solidFill>
                  <a:schemeClr val="tx1"/>
                </a:solidFill>
                <a:effectLst/>
                <a:latin typeface="Helen Bg Light" panose="02000003080000020004" pitchFamily="50" charset="-52"/>
              </a:rPr>
              <a:t>др</a:t>
            </a:r>
            <a:r>
              <a:rPr lang="en-US" kern="1200" dirty="0" smtClean="0">
                <a:solidFill>
                  <a:schemeClr val="tx1"/>
                </a:solidFill>
                <a:effectLst/>
                <a:latin typeface="Helen Bg Light" panose="02000003080000020004" pitchFamily="50" charset="-52"/>
              </a:rPr>
              <a:t>.)</a:t>
            </a:r>
            <a:r>
              <a:rPr lang="bg-BG" kern="1200" baseline="0" dirty="0" smtClean="0">
                <a:solidFill>
                  <a:schemeClr val="tx1"/>
                </a:solidFill>
                <a:latin typeface="Helen Bg Light" panose="02000003080000020004" pitchFamily="50" charset="-52"/>
                <a:cs typeface="Times New Roman" panose="02020603050405020304" pitchFamily="18" charset="0"/>
              </a:rPr>
              <a:t> :</a:t>
            </a:r>
          </a:p>
          <a:p>
            <a:pPr marL="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bg-BG" kern="1200" baseline="0" dirty="0" smtClean="0">
                <a:solidFill>
                  <a:schemeClr val="tx1"/>
                </a:solidFill>
                <a:latin typeface="Helen Bg Light" panose="02000003080000020004" pitchFamily="50" charset="-52"/>
                <a:cs typeface="Times New Roman" panose="02020603050405020304" pitchFamily="18" charset="0"/>
              </a:rPr>
              <a:t>1 приключил през февруари 2018 г. </a:t>
            </a:r>
          </a:p>
          <a:p>
            <a:pPr marL="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bg-BG" kern="1200" baseline="0" dirty="0" smtClean="0">
                <a:solidFill>
                  <a:schemeClr val="tx1"/>
                </a:solidFill>
                <a:latin typeface="Helen Bg Light" panose="02000003080000020004" pitchFamily="50" charset="-52"/>
                <a:cs typeface="Times New Roman" panose="02020603050405020304" pitchFamily="18" charset="0"/>
              </a:rPr>
              <a:t>1</a:t>
            </a:r>
            <a:r>
              <a:rPr lang="en-US" kern="1200" baseline="0" dirty="0" smtClean="0">
                <a:solidFill>
                  <a:schemeClr val="tx1"/>
                </a:solidFill>
                <a:latin typeface="Helen Bg Light" panose="02000003080000020004" pitchFamily="50" charset="-52"/>
                <a:cs typeface="Times New Roman" panose="02020603050405020304" pitchFamily="18" charset="0"/>
              </a:rPr>
              <a:t>6</a:t>
            </a:r>
            <a:r>
              <a:rPr lang="bg-BG" kern="1200" baseline="0" dirty="0" smtClean="0">
                <a:solidFill>
                  <a:schemeClr val="tx1"/>
                </a:solidFill>
                <a:latin typeface="Helen Bg Light" panose="02000003080000020004" pitchFamily="50" charset="-52"/>
                <a:cs typeface="Times New Roman" panose="02020603050405020304" pitchFamily="18" charset="0"/>
              </a:rPr>
              <a:t> ще бъдат изпълнени в рамките на 2019 г. </a:t>
            </a:r>
          </a:p>
          <a:p>
            <a:pPr marL="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kern="1200" baseline="0" dirty="0" smtClean="0">
                <a:solidFill>
                  <a:schemeClr val="tx1"/>
                </a:solidFill>
                <a:latin typeface="Helen Bg Light" panose="02000003080000020004" pitchFamily="50" charset="-52"/>
                <a:cs typeface="Times New Roman" panose="02020603050405020304" pitchFamily="18" charset="0"/>
              </a:rPr>
              <a:t>9</a:t>
            </a:r>
            <a:r>
              <a:rPr lang="bg-BG" kern="1200" baseline="0" dirty="0" smtClean="0">
                <a:solidFill>
                  <a:schemeClr val="tx1"/>
                </a:solidFill>
                <a:latin typeface="Helen Bg Light" panose="02000003080000020004" pitchFamily="50" charset="-52"/>
                <a:cs typeface="Times New Roman" panose="02020603050405020304" pitchFamily="18" charset="0"/>
              </a:rPr>
              <a:t> ще бъдат изпълнени в рамките на 2020 г.</a:t>
            </a:r>
          </a:p>
          <a:p>
            <a:pPr marL="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bg-BG" kern="1200" baseline="0" dirty="0" smtClean="0">
                <a:solidFill>
                  <a:schemeClr val="tx1"/>
                </a:solidFill>
                <a:latin typeface="Helen Bg Light" panose="02000003080000020004" pitchFamily="50" charset="-52"/>
                <a:cs typeface="Times New Roman" panose="02020603050405020304" pitchFamily="18" charset="0"/>
              </a:rPr>
              <a:t>4 ще бъде изпълняван до края на 2021 г.</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bg-BG" b="0" baseline="0" dirty="0" smtClean="0">
              <a:solidFill>
                <a:prstClr val="black"/>
              </a:solidFill>
              <a:latin typeface="Helen Bg Light" panose="02000003080000020004" pitchFamily="50" charset="-52"/>
              <a:cs typeface="Times New Roman" panose="02020603050405020304" pitchFamily="18"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bg-BG" b="0" baseline="0" dirty="0" smtClean="0">
              <a:solidFill>
                <a:prstClr val="black"/>
              </a:solidFill>
              <a:latin typeface="Helen Bg Light" panose="02000003080000020004" pitchFamily="50" charset="-52"/>
              <a:cs typeface="Times New Roman" panose="02020603050405020304" pitchFamily="18"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bg-BG" kern="1200" dirty="0" smtClean="0">
              <a:solidFill>
                <a:srgbClr val="FF0000"/>
              </a:solidFill>
              <a:effectLst/>
              <a:latin typeface="Helen Bg Light" panose="02000003080000020004" pitchFamily="50" charset="-52"/>
              <a:cs typeface="Times New Roman" panose="02020603050405020304" pitchFamily="18" charset="0"/>
            </a:endParaRPr>
          </a:p>
          <a:p>
            <a:pPr algn="just">
              <a:buFont typeface="Wingdings" panose="05000000000000000000" pitchFamily="2" charset="2"/>
              <a:buNone/>
            </a:pPr>
            <a:endParaRPr lang="bg-BG" b="1" baseline="0" dirty="0" smtClean="0">
              <a:solidFill>
                <a:prstClr val="black"/>
              </a:solidFill>
              <a:latin typeface="Helen Bg Light" panose="02000003080000020004" pitchFamily="50" charset="-52"/>
              <a:cs typeface="Times New Roman" panose="02020603050405020304" pitchFamily="18" charset="0"/>
            </a:endParaRPr>
          </a:p>
        </p:txBody>
      </p:sp>
    </p:spTree>
    <p:extLst>
      <p:ext uri="{BB962C8B-B14F-4D97-AF65-F5344CB8AC3E}">
        <p14:creationId xmlns:p14="http://schemas.microsoft.com/office/powerpoint/2010/main" val="6287249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1288" y="282575"/>
            <a:ext cx="3971925" cy="2809875"/>
          </a:xfrm>
          <a:prstGeom prst="rect">
            <a:avLst/>
          </a:prstGeom>
        </p:spPr>
      </p:sp>
      <p:sp>
        <p:nvSpPr>
          <p:cNvPr id="3" name="Notes Placeholder 2"/>
          <p:cNvSpPr>
            <a:spLocks noGrp="1"/>
          </p:cNvSpPr>
          <p:nvPr>
            <p:ph type="body" idx="1"/>
          </p:nvPr>
        </p:nvSpPr>
        <p:spPr>
          <a:xfrm>
            <a:off x="329576" y="3813019"/>
            <a:ext cx="6135348" cy="5835446"/>
          </a:xfrm>
          <a:prstGeom prst="rect">
            <a:avLst/>
          </a:prstGeom>
        </p:spPr>
        <p:txBody>
          <a:bodyPr/>
          <a:lstStyle/>
          <a:p>
            <a:pPr algn="just">
              <a:buFont typeface="Wingdings" panose="05000000000000000000" pitchFamily="2" charset="2"/>
              <a:buNone/>
            </a:pPr>
            <a:r>
              <a:rPr lang="bg-BG" b="0" baseline="0" dirty="0" smtClean="0">
                <a:solidFill>
                  <a:prstClr val="black"/>
                </a:solidFill>
                <a:latin typeface="Helen Bg Light" panose="02000003080000020004" pitchFamily="50" charset="-52"/>
                <a:cs typeface="Times New Roman" panose="02020603050405020304" pitchFamily="18" charset="0"/>
              </a:rPr>
              <a:t>От общо  191 проекта по </a:t>
            </a:r>
            <a:r>
              <a:rPr lang="bg-BG" b="0" baseline="0" dirty="0" err="1" smtClean="0">
                <a:solidFill>
                  <a:prstClr val="black"/>
                </a:solidFill>
                <a:latin typeface="Helen Bg Light" panose="02000003080000020004" pitchFamily="50" charset="-52"/>
                <a:cs typeface="Times New Roman" panose="02020603050405020304" pitchFamily="18" charset="0"/>
              </a:rPr>
              <a:t>ПО</a:t>
            </a:r>
            <a:r>
              <a:rPr lang="bg-BG" b="0" baseline="0" dirty="0" smtClean="0">
                <a:solidFill>
                  <a:prstClr val="black"/>
                </a:solidFill>
                <a:latin typeface="Helen Bg Light" panose="02000003080000020004" pitchFamily="50" charset="-52"/>
                <a:cs typeface="Times New Roman" panose="02020603050405020304" pitchFamily="18" charset="0"/>
              </a:rPr>
              <a:t> 2 към 31.05.2019 г.:</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bg-BG" b="0" baseline="0" dirty="0" smtClean="0">
                <a:solidFill>
                  <a:prstClr val="black"/>
                </a:solidFill>
                <a:latin typeface="Helen Bg Light" panose="02000003080000020004" pitchFamily="50" charset="-52"/>
                <a:cs typeface="Times New Roman" panose="02020603050405020304" pitchFamily="18" charset="0"/>
              </a:rPr>
              <a:t>7 са прекратени (АМВР, 2 НПО, 4 ЦА за специализирани обучения)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bg-BG" b="0" baseline="0" dirty="0" smtClean="0">
                <a:solidFill>
                  <a:prstClr val="black"/>
                </a:solidFill>
                <a:latin typeface="Helen Bg Light" panose="02000003080000020004" pitchFamily="50" charset="-52"/>
                <a:cs typeface="Times New Roman" panose="02020603050405020304" pitchFamily="18" charset="0"/>
              </a:rPr>
              <a:t>15 изпълнени (8 на ЦА за специализирани обучения, ИПА (</a:t>
            </a:r>
            <a:r>
              <a:rPr lang="en-US" b="0" baseline="0" dirty="0" smtClean="0">
                <a:solidFill>
                  <a:prstClr val="black"/>
                </a:solidFill>
                <a:latin typeface="Helen Bg Light" panose="02000003080000020004" pitchFamily="50" charset="-52"/>
                <a:cs typeface="Times New Roman" panose="02020603050405020304" pitchFamily="18" charset="0"/>
              </a:rPr>
              <a:t>CAF</a:t>
            </a:r>
            <a:r>
              <a:rPr lang="bg-BG" b="0" baseline="0" dirty="0" smtClean="0">
                <a:solidFill>
                  <a:prstClr val="black"/>
                </a:solidFill>
                <a:latin typeface="Helen Bg Light" panose="02000003080000020004" pitchFamily="50" charset="-52"/>
                <a:cs typeface="Times New Roman" panose="02020603050405020304" pitchFamily="18" charset="0"/>
              </a:rPr>
              <a:t>), ИПА обучения, НСОРБ (обучения), ДИ, АОП, АМС (функционални анализи), МОСВ)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bg-BG" b="0" baseline="0" dirty="0" smtClean="0">
                <a:solidFill>
                  <a:prstClr val="black"/>
                </a:solidFill>
                <a:latin typeface="Helen Bg Light" panose="02000003080000020004" pitchFamily="50" charset="-52"/>
                <a:cs typeface="Times New Roman" panose="02020603050405020304" pitchFamily="18" charset="0"/>
              </a:rPr>
              <a:t>Около 50 се очаква да приключат в 2019;</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bg-BG" b="0" baseline="0" dirty="0" smtClean="0">
                <a:solidFill>
                  <a:prstClr val="black"/>
                </a:solidFill>
                <a:latin typeface="Helen Bg Light" panose="02000003080000020004" pitchFamily="50" charset="-52"/>
                <a:cs typeface="Times New Roman" panose="02020603050405020304" pitchFamily="18" charset="0"/>
              </a:rPr>
              <a:t>Останалите в 2020 и в самото начало на 2021 (НПО с проекти по 24 мес.)</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bg-BG" b="0" baseline="0" dirty="0" smtClean="0">
              <a:solidFill>
                <a:prstClr val="black"/>
              </a:solidFill>
              <a:latin typeface="Helen Bg Light" panose="02000003080000020004" pitchFamily="50" charset="-52"/>
              <a:cs typeface="Times New Roman" panose="02020603050405020304" pitchFamily="18"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bg-BG" b="0" baseline="0" dirty="0" smtClean="0">
              <a:solidFill>
                <a:prstClr val="black"/>
              </a:solidFill>
              <a:latin typeface="Helen Bg Light" panose="02000003080000020004" pitchFamily="50" charset="-52"/>
              <a:cs typeface="Times New Roman" panose="02020603050405020304" pitchFamily="18" charset="0"/>
            </a:endParaRPr>
          </a:p>
          <a:p>
            <a:pPr marL="171450" indent="-171450" algn="just">
              <a:buFont typeface="Arial" panose="020B0604020202020204" pitchFamily="34" charset="0"/>
              <a:buChar char="•"/>
            </a:pPr>
            <a:endParaRPr lang="bg-BG" b="0" baseline="0" dirty="0" smtClean="0">
              <a:solidFill>
                <a:prstClr val="black"/>
              </a:solidFill>
              <a:latin typeface="Helen Bg Light" panose="02000003080000020004" pitchFamily="50" charset="-52"/>
              <a:cs typeface="Times New Roman" panose="02020603050405020304" pitchFamily="18" charset="0"/>
            </a:endParaRPr>
          </a:p>
        </p:txBody>
      </p:sp>
    </p:spTree>
    <p:extLst>
      <p:ext uri="{BB962C8B-B14F-4D97-AF65-F5344CB8AC3E}">
        <p14:creationId xmlns:p14="http://schemas.microsoft.com/office/powerpoint/2010/main" val="15658860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1288" y="282575"/>
            <a:ext cx="3971925" cy="2809875"/>
          </a:xfrm>
          <a:prstGeom prst="rect">
            <a:avLst/>
          </a:prstGeom>
        </p:spPr>
      </p:sp>
      <p:sp>
        <p:nvSpPr>
          <p:cNvPr id="3" name="Notes Placeholder 2"/>
          <p:cNvSpPr>
            <a:spLocks noGrp="1"/>
          </p:cNvSpPr>
          <p:nvPr>
            <p:ph type="body" idx="1"/>
          </p:nvPr>
        </p:nvSpPr>
        <p:spPr>
          <a:xfrm>
            <a:off x="329576" y="3236679"/>
            <a:ext cx="6135348" cy="6483829"/>
          </a:xfrm>
          <a:prstGeom prst="rect">
            <a:avLst/>
          </a:prstGeom>
        </p:spPr>
        <p:txBody>
          <a:bodyPr/>
          <a:lstStyle/>
          <a:p>
            <a:pPr algn="just">
              <a:buFont typeface="Wingdings" panose="05000000000000000000" pitchFamily="2" charset="2"/>
              <a:buNone/>
            </a:pPr>
            <a:r>
              <a:rPr lang="bg-BG" b="0" baseline="0" dirty="0" smtClean="0">
                <a:solidFill>
                  <a:prstClr val="black"/>
                </a:solidFill>
                <a:latin typeface="Helen Bg Light" panose="02000003080000020004" pitchFamily="50" charset="-52"/>
                <a:cs typeface="Times New Roman" panose="02020603050405020304" pitchFamily="18" charset="0"/>
              </a:rPr>
              <a:t>От общо 55 проекта по </a:t>
            </a:r>
            <a:r>
              <a:rPr lang="bg-BG" b="0" baseline="0" dirty="0" err="1" smtClean="0">
                <a:solidFill>
                  <a:prstClr val="black"/>
                </a:solidFill>
                <a:latin typeface="Helen Bg Light" panose="02000003080000020004" pitchFamily="50" charset="-52"/>
                <a:cs typeface="Times New Roman" panose="02020603050405020304" pitchFamily="18" charset="0"/>
              </a:rPr>
              <a:t>ПО</a:t>
            </a:r>
            <a:r>
              <a:rPr lang="bg-BG" b="0" baseline="0" dirty="0" smtClean="0">
                <a:solidFill>
                  <a:prstClr val="black"/>
                </a:solidFill>
                <a:latin typeface="Helen Bg Light" panose="02000003080000020004" pitchFamily="50" charset="-52"/>
                <a:cs typeface="Times New Roman" panose="02020603050405020304" pitchFamily="18" charset="0"/>
              </a:rPr>
              <a:t> 3 на администрации/органи на съдебната власт и НПО:</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bg-BG" b="0" baseline="0" dirty="0" smtClean="0">
                <a:solidFill>
                  <a:prstClr val="black"/>
                </a:solidFill>
                <a:latin typeface="Helen Bg Light" panose="02000003080000020004" pitchFamily="50" charset="-52"/>
                <a:cs typeface="Times New Roman" panose="02020603050405020304" pitchFamily="18" charset="0"/>
              </a:rPr>
              <a:t>18 приключили, 11 от които са на НПО и 7 на конкретни бенефициенти (2 приключили през 2017 г.; 9 приключили през 2018 г. ;7 приключили през 2019 г.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bg-BG" b="0" baseline="0" dirty="0" smtClean="0">
                <a:solidFill>
                  <a:prstClr val="black"/>
                </a:solidFill>
                <a:latin typeface="Helen Bg Light" panose="02000003080000020004" pitchFamily="50" charset="-52"/>
                <a:cs typeface="Times New Roman" panose="02020603050405020304" pitchFamily="18" charset="0"/>
              </a:rPr>
              <a:t>37 в изпълнение, които ще приключат през 2019-2020 г. 15 от тях са на МП, ВСС, ИВСС, НИП, чиито срокове за изпълнение са удължени.</a:t>
            </a:r>
            <a:endParaRPr lang="bg-BG" kern="1200" dirty="0" smtClean="0">
              <a:solidFill>
                <a:srgbClr val="FF0000"/>
              </a:solidFill>
              <a:effectLst/>
              <a:latin typeface="Helen Bg Light" panose="02000003080000020004" pitchFamily="50" charset="-52"/>
              <a:cs typeface="Times New Roman" panose="02020603050405020304" pitchFamily="18" charset="0"/>
            </a:endParaRPr>
          </a:p>
        </p:txBody>
      </p:sp>
    </p:spTree>
    <p:extLst>
      <p:ext uri="{BB962C8B-B14F-4D97-AF65-F5344CB8AC3E}">
        <p14:creationId xmlns:p14="http://schemas.microsoft.com/office/powerpoint/2010/main" val="2709054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1288" y="282575"/>
            <a:ext cx="3971925" cy="2809875"/>
          </a:xfrm>
          <a:prstGeom prst="rect">
            <a:avLst/>
          </a:prstGeom>
        </p:spPr>
      </p:sp>
      <p:sp>
        <p:nvSpPr>
          <p:cNvPr id="3" name="Notes Placeholder 2"/>
          <p:cNvSpPr>
            <a:spLocks noGrp="1"/>
          </p:cNvSpPr>
          <p:nvPr>
            <p:ph type="body" idx="1"/>
          </p:nvPr>
        </p:nvSpPr>
        <p:spPr>
          <a:xfrm>
            <a:off x="329576" y="3813019"/>
            <a:ext cx="6135348" cy="5835446"/>
          </a:xfrm>
          <a:prstGeom prst="rect">
            <a:avLst/>
          </a:prstGeom>
        </p:spPr>
        <p:txBody>
          <a:bodyPr/>
          <a:lstStyle/>
          <a:p>
            <a:pPr marL="0" lvl="0" indent="-171450" algn="just" defTabSz="914400" rtl="0" eaLnBrk="1" latinLnBrk="0" hangingPunct="1">
              <a:buFont typeface="Arial" panose="020B0604020202020204" pitchFamily="34" charset="0"/>
              <a:buChar char="•"/>
            </a:pPr>
            <a:r>
              <a:rPr lang="bg-BG" kern="1200" baseline="0" dirty="0" smtClean="0">
                <a:solidFill>
                  <a:schemeClr val="tx1"/>
                </a:solidFill>
                <a:latin typeface="Helen Bg Light" panose="02000003080000020004" pitchFamily="50" charset="-52"/>
                <a:ea typeface="+mn-ea"/>
                <a:cs typeface="Times New Roman" panose="02020603050405020304" pitchFamily="18" charset="0"/>
              </a:rPr>
              <a:t>По ФП за подпомагане на изпълнението на функциите</a:t>
            </a:r>
            <a:r>
              <a:rPr lang="en-US" kern="1200" baseline="0" dirty="0" smtClean="0">
                <a:solidFill>
                  <a:schemeClr val="tx1"/>
                </a:solidFill>
                <a:latin typeface="Helen Bg Light" panose="02000003080000020004" pitchFamily="50" charset="-52"/>
                <a:ea typeface="+mn-ea"/>
                <a:cs typeface="Times New Roman" panose="02020603050405020304" pitchFamily="18" charset="0"/>
              </a:rPr>
              <a:t> на хоризонталните структури на ЕСИФ </a:t>
            </a:r>
            <a:r>
              <a:rPr lang="bg-BG" kern="1200" baseline="0" dirty="0" smtClean="0">
                <a:solidFill>
                  <a:schemeClr val="tx1"/>
                </a:solidFill>
                <a:latin typeface="Helen Bg Light" panose="02000003080000020004" pitchFamily="50" charset="-52"/>
                <a:ea typeface="+mn-ea"/>
                <a:cs typeface="Times New Roman" panose="02020603050405020304" pitchFamily="18" charset="0"/>
              </a:rPr>
              <a:t>сключването на договори с изпълнители е съгласно предвидените срокове. Отчитат се проверки на място във връзка с изпълнението на одитни ангажименти, обучения, работни и координационни срещи,  конференции, семинари, административни разследвания и съвместни проверки на място с OLAF. </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ru-RU" kern="1200" baseline="0" dirty="0" smtClean="0">
                <a:solidFill>
                  <a:schemeClr val="tx1"/>
                </a:solidFill>
                <a:latin typeface="Helen Bg Light" panose="02000003080000020004" pitchFamily="50" charset="-52"/>
                <a:ea typeface="+mn-ea"/>
                <a:cs typeface="Times New Roman" panose="02020603050405020304" pitchFamily="18" charset="0"/>
              </a:rPr>
              <a:t>Обучени служители – </a:t>
            </a:r>
            <a:r>
              <a:rPr lang="bg-BG" kern="1200" baseline="0" dirty="0" smtClean="0">
                <a:solidFill>
                  <a:schemeClr val="tx1"/>
                </a:solidFill>
                <a:latin typeface="Helen Bg Light" panose="02000003080000020004" pitchFamily="50" charset="-52"/>
                <a:ea typeface="+mn-ea"/>
                <a:cs typeface="Times New Roman" panose="02020603050405020304" pitchFamily="18" charset="0"/>
              </a:rPr>
              <a:t>2 451 </a:t>
            </a:r>
            <a:r>
              <a:rPr lang="ru-RU" kern="1200" baseline="0" dirty="0" smtClean="0">
                <a:solidFill>
                  <a:schemeClr val="tx1"/>
                </a:solidFill>
                <a:latin typeface="Helen Bg Light" panose="02000003080000020004" pitchFamily="50" charset="-52"/>
                <a:ea typeface="+mn-ea"/>
                <a:cs typeface="Times New Roman" panose="02020603050405020304" pitchFamily="18" charset="0"/>
              </a:rPr>
              <a:t>бр.</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ru-RU" kern="1200" baseline="0" dirty="0" smtClean="0">
                <a:solidFill>
                  <a:schemeClr val="tx1"/>
                </a:solidFill>
                <a:latin typeface="Helen Bg Light" panose="02000003080000020004" pitchFamily="50" charset="-52"/>
                <a:ea typeface="+mn-ea"/>
                <a:cs typeface="Times New Roman" panose="02020603050405020304" pitchFamily="18" charset="0"/>
              </a:rPr>
              <a:t>Служители, чиито заплати се финансират – 344 бр.</a:t>
            </a:r>
            <a:endParaRPr lang="bg-BG" kern="1200" baseline="0" dirty="0" smtClean="0">
              <a:solidFill>
                <a:schemeClr val="tx1"/>
              </a:solidFill>
              <a:latin typeface="Helen Bg Light" panose="02000003080000020004" pitchFamily="50" charset="-52"/>
              <a:ea typeface="+mn-ea"/>
              <a:cs typeface="Times New Roman" panose="02020603050405020304" pitchFamily="18" charset="0"/>
            </a:endParaRPr>
          </a:p>
          <a:p>
            <a:pPr marL="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bg-BG" kern="1200" baseline="0" dirty="0" smtClean="0">
                <a:solidFill>
                  <a:schemeClr val="tx1"/>
                </a:solidFill>
                <a:latin typeface="Helen Bg Light" panose="02000003080000020004" pitchFamily="50" charset="-52"/>
                <a:ea typeface="+mn-ea"/>
                <a:cs typeface="Times New Roman" panose="02020603050405020304" pitchFamily="18" charset="0"/>
              </a:rPr>
              <a:t>27те ОИЦ продължават да работят активно с управляващите органи, като ги подпомагат при реализирането на информационни кампании на територията на областите. Мрежата сътрудничи активно с местните администрации, бюрата по труда и регионалните инспекторати по образование, университетите и средно образователните училища, за да се повиши информираността на гражданите относно възможностите, които се предоставят чрез ЕСИФ. От началото на 2016 г. до края 2018 г. 27-те ОИЦ са посетени от 50000 души, проведени са 3000 събития със 100000 участници, направени са 20 000 публикации в медиите.</a:t>
            </a:r>
          </a:p>
          <a:p>
            <a:pPr marL="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kern="1200" baseline="0" dirty="0" smtClean="0">
                <a:solidFill>
                  <a:schemeClr val="tx1"/>
                </a:solidFill>
                <a:latin typeface="Helen Bg Light" panose="02000003080000020004" pitchFamily="50" charset="-52"/>
                <a:ea typeface="+mn-ea"/>
                <a:cs typeface="Times New Roman" panose="02020603050405020304" pitchFamily="18" charset="0"/>
              </a:rPr>
              <a:t>По оста е сключен договор за предоставяне на БФП с бенефициент НСОРБ с период на изпълнение от 01.02.2017 г. до 31.12.2020 г. Проектът има за цел да допринесе за развитието на устойчив общински капацитет за повишаване качеството и успешната реализация на общински проекти по ЕСИФ.</a:t>
            </a:r>
            <a:endParaRPr lang="bg-BG" kern="1200" baseline="0" dirty="0" smtClean="0">
              <a:solidFill>
                <a:schemeClr val="tx1"/>
              </a:solidFill>
              <a:latin typeface="Helen Bg Light" panose="02000003080000020004" pitchFamily="50" charset="-52"/>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bg-BG" kern="1200" baseline="0" dirty="0" smtClean="0">
              <a:solidFill>
                <a:schemeClr val="tx1"/>
              </a:solidFill>
              <a:latin typeface="Helen Bg Light" panose="02000003080000020004" pitchFamily="50" charset="-52"/>
              <a:ea typeface="+mn-ea"/>
              <a:cs typeface="Times New Roman" panose="02020603050405020304" pitchFamily="18" charset="0"/>
            </a:endParaRPr>
          </a:p>
          <a:p>
            <a:pPr marL="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bg-BG" kern="1200" baseline="0" dirty="0" smtClean="0">
                <a:solidFill>
                  <a:schemeClr val="tx1"/>
                </a:solidFill>
                <a:latin typeface="Helen Bg Light" panose="02000003080000020004" pitchFamily="50" charset="-52"/>
                <a:ea typeface="+mn-ea"/>
                <a:cs typeface="Times New Roman" panose="02020603050405020304" pitchFamily="18" charset="0"/>
              </a:rPr>
              <a:t>ПО 5</a:t>
            </a:r>
          </a:p>
          <a:p>
            <a:pPr marL="0" algn="just" defTabSz="914400" rtl="0" eaLnBrk="1" latinLnBrk="0" hangingPunct="1"/>
            <a:r>
              <a:rPr lang="bg-BG" kern="1200" baseline="0" dirty="0" smtClean="0">
                <a:solidFill>
                  <a:schemeClr val="tx1"/>
                </a:solidFill>
                <a:latin typeface="Helen Bg Light" panose="02000003080000020004" pitchFamily="50" charset="-52"/>
                <a:ea typeface="+mn-ea"/>
                <a:cs typeface="Times New Roman" panose="02020603050405020304" pitchFamily="18" charset="0"/>
              </a:rPr>
              <a:t>-   </a:t>
            </a:r>
            <a:r>
              <a:rPr lang="en-US" kern="1200" baseline="0" dirty="0" smtClean="0">
                <a:solidFill>
                  <a:schemeClr val="tx1"/>
                </a:solidFill>
                <a:latin typeface="Helen Bg Light" panose="02000003080000020004" pitchFamily="50" charset="-52"/>
                <a:ea typeface="+mn-ea"/>
                <a:cs typeface="Times New Roman" panose="02020603050405020304" pitchFamily="18" charset="0"/>
              </a:rPr>
              <a:t>40</a:t>
            </a:r>
            <a:r>
              <a:rPr lang="bg-BG" kern="1200" baseline="0" dirty="0" smtClean="0">
                <a:solidFill>
                  <a:schemeClr val="tx1"/>
                </a:solidFill>
                <a:latin typeface="Helen Bg Light" panose="02000003080000020004" pitchFamily="50" charset="-52"/>
                <a:ea typeface="+mn-ea"/>
                <a:cs typeface="Times New Roman" panose="02020603050405020304" pitchFamily="18" charset="0"/>
              </a:rPr>
              <a:t> бр. информационни дни с </a:t>
            </a:r>
            <a:r>
              <a:rPr lang="en-US" kern="1200" baseline="0" dirty="0" smtClean="0">
                <a:solidFill>
                  <a:schemeClr val="tx1"/>
                </a:solidFill>
                <a:latin typeface="Helen Bg Light" panose="02000003080000020004" pitchFamily="50" charset="-52"/>
                <a:ea typeface="+mn-ea"/>
                <a:cs typeface="Times New Roman" panose="02020603050405020304" pitchFamily="18" charset="0"/>
              </a:rPr>
              <a:t>870</a:t>
            </a:r>
            <a:r>
              <a:rPr lang="bg-BG" kern="1200" baseline="0" dirty="0" smtClean="0">
                <a:solidFill>
                  <a:schemeClr val="tx1"/>
                </a:solidFill>
                <a:latin typeface="Helen Bg Light" panose="02000003080000020004" pitchFamily="50" charset="-52"/>
                <a:ea typeface="+mn-ea"/>
                <a:cs typeface="Times New Roman" panose="02020603050405020304" pitchFamily="18" charset="0"/>
              </a:rPr>
              <a:t> присъствали</a:t>
            </a:r>
          </a:p>
          <a:p>
            <a:pPr marL="0" lvl="0" algn="just" defTabSz="914400" rtl="0" eaLnBrk="1" latinLnBrk="0" hangingPunct="1"/>
            <a:r>
              <a:rPr lang="bg-BG" kern="1200" baseline="0" dirty="0" smtClean="0">
                <a:solidFill>
                  <a:schemeClr val="tx1"/>
                </a:solidFill>
                <a:latin typeface="Helen Bg Light" panose="02000003080000020004" pitchFamily="50" charset="-52"/>
                <a:ea typeface="+mn-ea"/>
                <a:cs typeface="Times New Roman" panose="02020603050405020304" pitchFamily="18" charset="0"/>
              </a:rPr>
              <a:t>-   </a:t>
            </a:r>
            <a:r>
              <a:rPr lang="en-US" kern="1200" baseline="0" dirty="0" smtClean="0">
                <a:solidFill>
                  <a:schemeClr val="tx1"/>
                </a:solidFill>
                <a:latin typeface="Helen Bg Light" panose="02000003080000020004" pitchFamily="50" charset="-52"/>
                <a:ea typeface="+mn-ea"/>
                <a:cs typeface="Times New Roman" panose="02020603050405020304" pitchFamily="18" charset="0"/>
              </a:rPr>
              <a:t>74</a:t>
            </a:r>
            <a:r>
              <a:rPr lang="bg-BG" kern="1200" baseline="0" dirty="0" smtClean="0">
                <a:solidFill>
                  <a:schemeClr val="tx1"/>
                </a:solidFill>
                <a:latin typeface="Helen Bg Light" panose="02000003080000020004" pitchFamily="50" charset="-52"/>
                <a:ea typeface="+mn-ea"/>
                <a:cs typeface="Times New Roman" panose="02020603050405020304" pitchFamily="18" charset="0"/>
              </a:rPr>
              <a:t> бр. обучения на бенефициенти с </a:t>
            </a:r>
            <a:r>
              <a:rPr lang="en-US" kern="1200" baseline="0" dirty="0" smtClean="0">
                <a:solidFill>
                  <a:schemeClr val="tx1"/>
                </a:solidFill>
                <a:latin typeface="Helen Bg Light" panose="02000003080000020004" pitchFamily="50" charset="-52"/>
                <a:ea typeface="+mn-ea"/>
                <a:cs typeface="Times New Roman" panose="02020603050405020304" pitchFamily="18" charset="0"/>
              </a:rPr>
              <a:t>1 171 </a:t>
            </a:r>
            <a:r>
              <a:rPr lang="bg-BG" kern="1200" baseline="0" dirty="0" smtClean="0">
                <a:solidFill>
                  <a:schemeClr val="tx1"/>
                </a:solidFill>
                <a:latin typeface="Helen Bg Light" panose="02000003080000020004" pitchFamily="50" charset="-52"/>
                <a:ea typeface="+mn-ea"/>
                <a:cs typeface="Times New Roman" panose="02020603050405020304" pitchFamily="18" charset="0"/>
              </a:rPr>
              <a:t>присъствали;</a:t>
            </a:r>
          </a:p>
          <a:p>
            <a:pPr marL="0" lvl="0" algn="just" defTabSz="914400" rtl="0" eaLnBrk="1" latinLnBrk="0" hangingPunct="1"/>
            <a:r>
              <a:rPr lang="bg-BG" kern="1200" baseline="0" dirty="0" smtClean="0">
                <a:solidFill>
                  <a:schemeClr val="tx1"/>
                </a:solidFill>
                <a:latin typeface="Helen Bg Light" panose="02000003080000020004" pitchFamily="50" charset="-52"/>
                <a:ea typeface="+mn-ea"/>
                <a:cs typeface="Times New Roman" panose="02020603050405020304" pitchFamily="18" charset="0"/>
              </a:rPr>
              <a:t>-   </a:t>
            </a:r>
            <a:r>
              <a:rPr lang="ru-RU" kern="1200" baseline="0" dirty="0" smtClean="0">
                <a:solidFill>
                  <a:schemeClr val="tx1"/>
                </a:solidFill>
                <a:latin typeface="Helen Bg Light" panose="02000003080000020004" pitchFamily="50" charset="-52"/>
                <a:ea typeface="+mn-ea"/>
                <a:cs typeface="Times New Roman" panose="02020603050405020304" pitchFamily="18" charset="0"/>
              </a:rPr>
              <a:t>Комитети за наблюдение - </a:t>
            </a:r>
            <a:r>
              <a:rPr lang="en-US" kern="1200" baseline="0" dirty="0" smtClean="0">
                <a:solidFill>
                  <a:schemeClr val="tx1"/>
                </a:solidFill>
                <a:latin typeface="Helen Bg Light" panose="02000003080000020004" pitchFamily="50" charset="-52"/>
                <a:ea typeface="+mn-ea"/>
                <a:cs typeface="Times New Roman" panose="02020603050405020304" pitchFamily="18" charset="0"/>
              </a:rPr>
              <a:t>11</a:t>
            </a:r>
            <a:r>
              <a:rPr lang="ru-RU" kern="1200" baseline="0" dirty="0" smtClean="0">
                <a:solidFill>
                  <a:schemeClr val="tx1"/>
                </a:solidFill>
                <a:latin typeface="Helen Bg Light" panose="02000003080000020004" pitchFamily="50" charset="-52"/>
                <a:ea typeface="+mn-ea"/>
                <a:cs typeface="Times New Roman" panose="02020603050405020304" pitchFamily="18" charset="0"/>
              </a:rPr>
              <a:t> редовни, </a:t>
            </a:r>
            <a:r>
              <a:rPr lang="bg-BG" kern="1200" baseline="0" dirty="0" smtClean="0">
                <a:solidFill>
                  <a:schemeClr val="tx1"/>
                </a:solidFill>
                <a:latin typeface="Helen Bg Light" panose="02000003080000020004" pitchFamily="50" charset="-52"/>
                <a:ea typeface="+mn-ea"/>
                <a:cs typeface="Times New Roman" panose="02020603050405020304" pitchFamily="18" charset="0"/>
              </a:rPr>
              <a:t>от които </a:t>
            </a:r>
            <a:r>
              <a:rPr lang="ru-RU" kern="1200" baseline="0" dirty="0" smtClean="0">
                <a:solidFill>
                  <a:schemeClr val="tx1"/>
                </a:solidFill>
                <a:latin typeface="Helen Bg Light" panose="02000003080000020004" pitchFamily="50" charset="-52"/>
                <a:ea typeface="+mn-ea"/>
                <a:cs typeface="Times New Roman" panose="02020603050405020304" pitchFamily="18" charset="0"/>
              </a:rPr>
              <a:t>1 извънредно задесания на КН на ОПДУ, </a:t>
            </a:r>
            <a:r>
              <a:rPr lang="en-US" kern="1200" baseline="0" dirty="0" smtClean="0">
                <a:solidFill>
                  <a:schemeClr val="tx1"/>
                </a:solidFill>
                <a:latin typeface="Helen Bg Light" panose="02000003080000020004" pitchFamily="50" charset="-52"/>
                <a:ea typeface="+mn-ea"/>
                <a:cs typeface="Times New Roman" panose="02020603050405020304" pitchFamily="18" charset="0"/>
              </a:rPr>
              <a:t>9</a:t>
            </a:r>
            <a:r>
              <a:rPr lang="ru-RU" kern="1200" baseline="0" dirty="0" smtClean="0">
                <a:solidFill>
                  <a:schemeClr val="tx1"/>
                </a:solidFill>
                <a:latin typeface="Helen Bg Light" panose="02000003080000020004" pitchFamily="50" charset="-52"/>
                <a:ea typeface="+mn-ea"/>
                <a:cs typeface="Times New Roman" panose="02020603050405020304" pitchFamily="18" charset="0"/>
              </a:rPr>
              <a:t> писмени процедури, 5 заседания на</a:t>
            </a:r>
            <a:r>
              <a:rPr lang="en-US" kern="1200" baseline="0" dirty="0" smtClean="0">
                <a:solidFill>
                  <a:schemeClr val="tx1"/>
                </a:solidFill>
                <a:latin typeface="Helen Bg Light" panose="02000003080000020004" pitchFamily="50" charset="-52"/>
                <a:ea typeface="+mn-ea"/>
                <a:cs typeface="Times New Roman" panose="02020603050405020304" pitchFamily="18" charset="0"/>
              </a:rPr>
              <a:t> </a:t>
            </a:r>
            <a:r>
              <a:rPr lang="ru-RU" kern="1200" baseline="0" dirty="0" smtClean="0">
                <a:solidFill>
                  <a:schemeClr val="tx1"/>
                </a:solidFill>
                <a:latin typeface="Helen Bg Light" panose="02000003080000020004" pitchFamily="50" charset="-52"/>
                <a:ea typeface="+mn-ea"/>
                <a:cs typeface="Times New Roman" panose="02020603050405020304" pitchFamily="18" charset="0"/>
              </a:rPr>
              <a:t>Подкомитета, </a:t>
            </a:r>
            <a:r>
              <a:rPr lang="en-US" kern="1200" baseline="0" dirty="0" smtClean="0">
                <a:solidFill>
                  <a:schemeClr val="tx1"/>
                </a:solidFill>
                <a:latin typeface="Helen Bg Light" panose="02000003080000020004" pitchFamily="50" charset="-52"/>
                <a:ea typeface="+mn-ea"/>
                <a:cs typeface="Times New Roman" panose="02020603050405020304" pitchFamily="18" charset="0"/>
              </a:rPr>
              <a:t>12</a:t>
            </a:r>
            <a:r>
              <a:rPr lang="bg-BG" kern="1200" baseline="0" dirty="0" smtClean="0">
                <a:solidFill>
                  <a:schemeClr val="tx1"/>
                </a:solidFill>
                <a:latin typeface="Helen Bg Light" panose="02000003080000020004" pitchFamily="50" charset="-52"/>
                <a:ea typeface="+mn-ea"/>
                <a:cs typeface="Times New Roman" panose="02020603050405020304" pitchFamily="18" charset="0"/>
              </a:rPr>
              <a:t> </a:t>
            </a:r>
            <a:r>
              <a:rPr lang="ru-RU" kern="1200" baseline="0" dirty="0" smtClean="0">
                <a:solidFill>
                  <a:schemeClr val="tx1"/>
                </a:solidFill>
                <a:latin typeface="Helen Bg Light" panose="02000003080000020004" pitchFamily="50" charset="-52"/>
                <a:ea typeface="+mn-ea"/>
                <a:cs typeface="Times New Roman" panose="02020603050405020304" pitchFamily="18" charset="0"/>
              </a:rPr>
              <a:t>технически срещи с ЕК.</a:t>
            </a:r>
            <a:endParaRPr lang="bg-BG" kern="1200" baseline="0" dirty="0" smtClean="0">
              <a:solidFill>
                <a:schemeClr val="tx1"/>
              </a:solidFill>
              <a:latin typeface="Helen Bg Light" panose="02000003080000020004" pitchFamily="50" charset="-52"/>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ru-RU" kern="1200" baseline="0" dirty="0" smtClean="0">
                <a:solidFill>
                  <a:schemeClr val="tx1"/>
                </a:solidFill>
                <a:latin typeface="Helen Bg Light" panose="02000003080000020004" pitchFamily="50" charset="-52"/>
                <a:ea typeface="+mn-ea"/>
                <a:cs typeface="Times New Roman" panose="02020603050405020304" pitchFamily="18" charset="0"/>
              </a:rPr>
              <a:t>-   Извършена е оценка на изпълнението на ОПДУ в периода 2015-2017 г. </a:t>
            </a:r>
            <a:endParaRPr lang="bg-BG" kern="1200" baseline="0" dirty="0" smtClean="0">
              <a:solidFill>
                <a:schemeClr val="tx1"/>
              </a:solidFill>
              <a:latin typeface="Helen Bg Light" panose="02000003080000020004" pitchFamily="50" charset="-52"/>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bg-BG" kern="1200" baseline="0" dirty="0" smtClean="0">
                <a:solidFill>
                  <a:schemeClr val="tx1"/>
                </a:solidFill>
                <a:latin typeface="Helen Bg Light" panose="02000003080000020004" pitchFamily="50" charset="-52"/>
                <a:ea typeface="+mn-ea"/>
                <a:cs typeface="Times New Roman" panose="02020603050405020304" pitchFamily="18" charset="0"/>
              </a:rPr>
              <a:t>Проблеми:</a:t>
            </a:r>
          </a:p>
          <a:p>
            <a:pPr marL="0" lvl="0" indent="0" algn="just" defTabSz="914400" rtl="0" eaLnBrk="1" latinLnBrk="0" hangingPunct="1">
              <a:buFontTx/>
              <a:buNone/>
            </a:pPr>
            <a:r>
              <a:rPr lang="bg-BG" kern="1200" baseline="0" dirty="0" smtClean="0">
                <a:solidFill>
                  <a:schemeClr val="tx1"/>
                </a:solidFill>
                <a:latin typeface="Helen Bg Light" panose="02000003080000020004" pitchFamily="50" charset="-52"/>
                <a:ea typeface="+mn-ea"/>
                <a:cs typeface="Times New Roman" panose="02020603050405020304" pitchFamily="18" charset="0"/>
              </a:rPr>
              <a:t>Към момента не са идентифицирани съществени проблеми по </a:t>
            </a:r>
            <a:r>
              <a:rPr lang="bg-BG" kern="1200" baseline="0" dirty="0" err="1" smtClean="0">
                <a:solidFill>
                  <a:schemeClr val="tx1"/>
                </a:solidFill>
                <a:latin typeface="Helen Bg Light" panose="02000003080000020004" pitchFamily="50" charset="-52"/>
                <a:ea typeface="+mn-ea"/>
                <a:cs typeface="Times New Roman" panose="02020603050405020304" pitchFamily="18" charset="0"/>
              </a:rPr>
              <a:t>ПО</a:t>
            </a:r>
            <a:r>
              <a:rPr lang="bg-BG" kern="1200" baseline="0" dirty="0" smtClean="0">
                <a:solidFill>
                  <a:schemeClr val="tx1"/>
                </a:solidFill>
                <a:latin typeface="Helen Bg Light" panose="02000003080000020004" pitchFamily="50" charset="-52"/>
                <a:ea typeface="+mn-ea"/>
                <a:cs typeface="Times New Roman" panose="02020603050405020304" pitchFamily="18" charset="0"/>
              </a:rPr>
              <a:t> 4 и ПО 5.</a:t>
            </a:r>
            <a:endParaRPr lang="bg-BG" kern="1200" baseline="0" dirty="0">
              <a:solidFill>
                <a:schemeClr val="tx1"/>
              </a:solidFill>
              <a:latin typeface="Helen Bg Light" panose="02000003080000020004" pitchFamily="50" charset="-52"/>
              <a:ea typeface="+mn-ea"/>
              <a:cs typeface="Times New Roman" panose="02020603050405020304" pitchFamily="18" charset="0"/>
            </a:endParaRPr>
          </a:p>
        </p:txBody>
      </p:sp>
    </p:spTree>
    <p:extLst>
      <p:ext uri="{BB962C8B-B14F-4D97-AF65-F5344CB8AC3E}">
        <p14:creationId xmlns:p14="http://schemas.microsoft.com/office/powerpoint/2010/main" val="3064878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pPr marL="171450" indent="-171450">
              <a:buFontTx/>
              <a:buChar char="-"/>
            </a:pPr>
            <a:endParaRPr lang="bg-BG" sz="1100" b="1" baseline="0" dirty="0" smtClean="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bg-BG" sz="1100" dirty="0" smtClean="0">
                <a:latin typeface="Helen Bg Light" panose="02000003080000020004" pitchFamily="50" charset="-52"/>
                <a:ea typeface="Times New Roman" panose="02020603050405020304" pitchFamily="18" charset="0"/>
                <a:cs typeface="Times New Roman" panose="02020603050405020304" pitchFamily="18" charset="0"/>
              </a:rPr>
              <a:t>Анализ на функционални анализи на общините. Дейността е изпълнена. – ОПАК</a:t>
            </a:r>
            <a:r>
              <a:rPr lang="bg-BG" sz="1100" baseline="0" dirty="0" smtClean="0">
                <a:latin typeface="Helen Bg Light" panose="02000003080000020004" pitchFamily="50" charset="-52"/>
                <a:ea typeface="Times New Roman" panose="02020603050405020304" pitchFamily="18"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bg-BG" sz="1100" i="1" dirty="0" smtClean="0">
                <a:latin typeface="Helen Bg Light" panose="02000003080000020004" pitchFamily="50" charset="-52"/>
                <a:ea typeface="Times New Roman" panose="02020603050405020304" pitchFamily="18" charset="0"/>
                <a:cs typeface="Times New Roman" panose="02020603050405020304" pitchFamily="18" charset="0"/>
              </a:rPr>
              <a:t>"споделените услуги“</a:t>
            </a:r>
            <a:r>
              <a:rPr lang="bg-BG" sz="1100" i="1" baseline="0" dirty="0" smtClean="0">
                <a:latin typeface="Helen Bg Light" panose="02000003080000020004" pitchFamily="50" charset="-52"/>
                <a:ea typeface="Times New Roman" panose="02020603050405020304" pitchFamily="18" charset="0"/>
                <a:cs typeface="Times New Roman" panose="02020603050405020304" pitchFamily="18" charset="0"/>
              </a:rPr>
              <a:t> - </a:t>
            </a:r>
            <a:r>
              <a:rPr lang="ru-RU" sz="1100" dirty="0" smtClean="0">
                <a:effectLst/>
              </a:rPr>
              <a:t>Въз основа на анализа и подготвените примерни модели, по групи общини ще бъдат идентифицирани дейностите, за които може да бъде приложен принципа за „споделяне на дейности” от няколко общини. Прилагането принципа за „споделени дейности” от група общини ще позволи в определени случаи да се реши въпроса с недостига на квалифицирани кадри в определени области и паралелно с това да се намали общата численост на администрацията. Това е особено подходящо при общините с малка численост на администрацията, които не разполагат с достатъчен собствен експертен ресурс.</a:t>
            </a:r>
            <a:endParaRPr lang="bg-BG" sz="1100" dirty="0" smtClean="0">
              <a:latin typeface="Helen Bg Light" panose="02000003080000020004" pitchFamily="50" charset="-52"/>
              <a:ea typeface="Times New Roman" panose="02020603050405020304" pitchFamily="18" charset="0"/>
              <a:cs typeface="Times New Roman" panose="02020603050405020304" pitchFamily="18" charset="0"/>
            </a:endParaRPr>
          </a:p>
          <a:p>
            <a:endParaRPr lang="bg-BG" sz="11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14</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27359256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2313" y="355600"/>
            <a:ext cx="5246687" cy="3709988"/>
          </a:xfrm>
        </p:spPr>
      </p:sp>
      <p:sp>
        <p:nvSpPr>
          <p:cNvPr id="3" name="Notes Placeholder 2"/>
          <p:cNvSpPr>
            <a:spLocks noGrp="1"/>
          </p:cNvSpPr>
          <p:nvPr>
            <p:ph type="body" idx="1"/>
          </p:nvPr>
        </p:nvSpPr>
        <p:spPr>
          <a:xfrm>
            <a:off x="116632" y="4171230"/>
            <a:ext cx="6552728" cy="5688632"/>
          </a:xfrm>
          <a:prstGeom prst="rect">
            <a:avLst/>
          </a:prstGeom>
        </p:spPr>
        <p:txBody>
          <a:bodyPr/>
          <a:lstStyle/>
          <a:p>
            <a:pPr algn="just" eaLnBrk="1" hangingPunct="1"/>
            <a:r>
              <a:rPr lang="bg-BG" sz="1000" b="1" kern="1200" dirty="0" smtClean="0">
                <a:effectLst/>
                <a:latin typeface="+mn-lt"/>
              </a:rPr>
              <a:t>Процедура 3</a:t>
            </a:r>
            <a:r>
              <a:rPr lang="bg-BG" altLang="bg-BG" sz="1000" b="1" dirty="0" smtClean="0">
                <a:latin typeface="+mn-lt"/>
              </a:rPr>
              <a:t> „</a:t>
            </a:r>
            <a:r>
              <a:rPr lang="bg-BG" sz="1000" b="1" kern="1200" dirty="0" smtClean="0">
                <a:latin typeface="+mn-lt"/>
              </a:rPr>
              <a:t>Специализирани обучения за териториалната администрация</a:t>
            </a:r>
            <a:r>
              <a:rPr lang="ru-RU" altLang="bg-BG" sz="1000" b="1" kern="1200" dirty="0" smtClean="0">
                <a:latin typeface="+mn-lt"/>
              </a:rPr>
              <a:t> </a:t>
            </a:r>
            <a:r>
              <a:rPr lang="bg-BG" altLang="bg-BG" sz="1000" b="1" kern="1200" dirty="0" smtClean="0">
                <a:latin typeface="+mn-lt"/>
              </a:rPr>
              <a:t>“:</a:t>
            </a:r>
          </a:p>
          <a:p>
            <a:pPr algn="just" eaLnBrk="1" hangingPunct="1"/>
            <a:r>
              <a:rPr lang="ru-RU" altLang="bg-BG" sz="1000" b="1" kern="1200" dirty="0" smtClean="0">
                <a:latin typeface="+mn-lt"/>
              </a:rPr>
              <a:t>В хода на </a:t>
            </a:r>
            <a:r>
              <a:rPr lang="ru-RU" altLang="bg-BG" sz="1000" b="1" kern="1200" dirty="0" err="1" smtClean="0">
                <a:latin typeface="+mn-lt"/>
              </a:rPr>
              <a:t>разработване</a:t>
            </a:r>
            <a:r>
              <a:rPr lang="ru-RU" altLang="bg-BG" sz="1000" b="1" kern="1200" dirty="0" smtClean="0">
                <a:latin typeface="+mn-lt"/>
              </a:rPr>
              <a:t> на </a:t>
            </a:r>
            <a:r>
              <a:rPr lang="ru-RU" altLang="bg-BG" sz="1000" b="1" kern="1200" dirty="0" err="1" smtClean="0">
                <a:latin typeface="+mn-lt"/>
              </a:rPr>
              <a:t>Насоките</a:t>
            </a:r>
            <a:r>
              <a:rPr lang="ru-RU" altLang="bg-BG" sz="1000" b="1" kern="1200" dirty="0" smtClean="0">
                <a:latin typeface="+mn-lt"/>
              </a:rPr>
              <a:t> за </a:t>
            </a:r>
            <a:r>
              <a:rPr lang="ru-RU" altLang="bg-BG" sz="1000" b="1" kern="1200" dirty="0" err="1" smtClean="0">
                <a:latin typeface="+mn-lt"/>
              </a:rPr>
              <a:t>кандидатстване</a:t>
            </a:r>
            <a:r>
              <a:rPr lang="ru-RU" altLang="bg-BG" sz="1000" b="1" kern="1200" dirty="0" smtClean="0">
                <a:latin typeface="+mn-lt"/>
              </a:rPr>
              <a:t> по </a:t>
            </a:r>
            <a:r>
              <a:rPr lang="ru-RU" altLang="bg-BG" sz="1000" b="1" kern="1200" dirty="0" err="1" smtClean="0">
                <a:latin typeface="+mn-lt"/>
              </a:rPr>
              <a:t>процедурата</a:t>
            </a:r>
            <a:r>
              <a:rPr lang="ru-RU" altLang="bg-BG" sz="1000" b="1" kern="1200" dirty="0" smtClean="0">
                <a:latin typeface="+mn-lt"/>
              </a:rPr>
              <a:t> УО на ОПДУ </a:t>
            </a:r>
            <a:r>
              <a:rPr lang="ru-RU" altLang="bg-BG" sz="1000" b="1" kern="1200" dirty="0" err="1" smtClean="0">
                <a:latin typeface="+mn-lt"/>
              </a:rPr>
              <a:t>направи</a:t>
            </a:r>
            <a:r>
              <a:rPr lang="ru-RU" altLang="bg-BG" sz="1000" b="1" kern="1200" dirty="0" smtClean="0">
                <a:latin typeface="+mn-lt"/>
              </a:rPr>
              <a:t> </a:t>
            </a:r>
            <a:r>
              <a:rPr lang="ru-RU" altLang="bg-BG" sz="1000" b="1" kern="1200" dirty="0" err="1" smtClean="0">
                <a:latin typeface="+mn-lt"/>
              </a:rPr>
              <a:t>проучване</a:t>
            </a:r>
            <a:r>
              <a:rPr lang="ru-RU" altLang="bg-BG" sz="1000" b="1" kern="1200" dirty="0" smtClean="0">
                <a:latin typeface="+mn-lt"/>
              </a:rPr>
              <a:t> </a:t>
            </a:r>
            <a:r>
              <a:rPr lang="ru-RU" altLang="bg-BG" sz="1000" b="1" kern="1200" dirty="0" err="1" smtClean="0">
                <a:latin typeface="+mn-lt"/>
              </a:rPr>
              <a:t>относно</a:t>
            </a:r>
            <a:r>
              <a:rPr lang="ru-RU" altLang="bg-BG" sz="1000" b="1" kern="1200" dirty="0" smtClean="0">
                <a:latin typeface="+mn-lt"/>
              </a:rPr>
              <a:t> </a:t>
            </a:r>
            <a:r>
              <a:rPr lang="ru-RU" altLang="bg-BG" sz="1000" b="1" kern="1200" dirty="0" err="1" smtClean="0">
                <a:latin typeface="+mn-lt"/>
              </a:rPr>
              <a:t>броя</a:t>
            </a:r>
            <a:r>
              <a:rPr lang="ru-RU" altLang="bg-BG" sz="1000" b="1" kern="1200" dirty="0" smtClean="0">
                <a:latin typeface="+mn-lt"/>
              </a:rPr>
              <a:t> на </a:t>
            </a:r>
            <a:r>
              <a:rPr lang="ru-RU" altLang="bg-BG" sz="1000" b="1" kern="1200" dirty="0" err="1" smtClean="0">
                <a:latin typeface="+mn-lt"/>
              </a:rPr>
              <a:t>специализираните</a:t>
            </a:r>
            <a:r>
              <a:rPr lang="ru-RU" altLang="bg-BG" sz="1000" b="1" kern="1200" dirty="0" smtClean="0">
                <a:latin typeface="+mn-lt"/>
              </a:rPr>
              <a:t> </a:t>
            </a:r>
            <a:r>
              <a:rPr lang="ru-RU" altLang="bg-BG" sz="1000" b="1" kern="1200" dirty="0" err="1" smtClean="0">
                <a:latin typeface="+mn-lt"/>
              </a:rPr>
              <a:t>териториални</a:t>
            </a:r>
            <a:r>
              <a:rPr lang="ru-RU" altLang="bg-BG" sz="1000" b="1" kern="1200" dirty="0" smtClean="0">
                <a:latin typeface="+mn-lt"/>
              </a:rPr>
              <a:t> администрации в България по </a:t>
            </a:r>
            <a:r>
              <a:rPr lang="ru-RU" altLang="bg-BG" sz="1000" b="1" kern="1200" dirty="0" err="1" smtClean="0">
                <a:latin typeface="+mn-lt"/>
              </a:rPr>
              <a:t>смисъла</a:t>
            </a:r>
            <a:r>
              <a:rPr lang="ru-RU" altLang="bg-BG" sz="1000" b="1" kern="1200" dirty="0" smtClean="0">
                <a:latin typeface="+mn-lt"/>
              </a:rPr>
              <a:t> на чл. 38, ал. 2, т. 3 от Закона на </a:t>
            </a:r>
            <a:r>
              <a:rPr lang="ru-RU" altLang="bg-BG" sz="1000" b="1" kern="1200" dirty="0" err="1" smtClean="0">
                <a:latin typeface="+mn-lt"/>
              </a:rPr>
              <a:t>администрацията</a:t>
            </a:r>
            <a:r>
              <a:rPr lang="ru-RU" altLang="bg-BG" sz="1000" b="1" kern="1200" dirty="0" smtClean="0">
                <a:latin typeface="+mn-lt"/>
              </a:rPr>
              <a:t> (ЗА), </a:t>
            </a:r>
            <a:r>
              <a:rPr lang="ru-RU" altLang="bg-BG" sz="1000" b="1" kern="1200" dirty="0" err="1" smtClean="0">
                <a:latin typeface="+mn-lt"/>
              </a:rPr>
              <a:t>които</a:t>
            </a:r>
            <a:r>
              <a:rPr lang="ru-RU" altLang="bg-BG" sz="1000" b="1" kern="1200" dirty="0" smtClean="0">
                <a:latin typeface="+mn-lt"/>
              </a:rPr>
              <a:t> </a:t>
            </a:r>
            <a:r>
              <a:rPr lang="ru-RU" altLang="bg-BG" sz="1000" b="1" kern="1200" dirty="0" err="1" smtClean="0">
                <a:latin typeface="+mn-lt"/>
              </a:rPr>
              <a:t>са</a:t>
            </a:r>
            <a:r>
              <a:rPr lang="ru-RU" altLang="bg-BG" sz="1000" b="1" kern="1200" dirty="0" smtClean="0">
                <a:latin typeface="+mn-lt"/>
              </a:rPr>
              <a:t> </a:t>
            </a:r>
            <a:r>
              <a:rPr lang="ru-RU" altLang="bg-BG" sz="1000" b="1" kern="1200" dirty="0" err="1" smtClean="0">
                <a:latin typeface="+mn-lt"/>
              </a:rPr>
              <a:t>отделни</a:t>
            </a:r>
            <a:r>
              <a:rPr lang="ru-RU" altLang="bg-BG" sz="1000" b="1" kern="1200" dirty="0" smtClean="0">
                <a:latin typeface="+mn-lt"/>
              </a:rPr>
              <a:t> юридически лица. </a:t>
            </a:r>
            <a:r>
              <a:rPr lang="ru-RU" altLang="bg-BG" sz="1000" b="1" kern="1200" dirty="0" err="1" smtClean="0">
                <a:latin typeface="+mn-lt"/>
              </a:rPr>
              <a:t>Проучването</a:t>
            </a:r>
            <a:r>
              <a:rPr lang="ru-RU" altLang="bg-BG" sz="1000" b="1" kern="1200" dirty="0" smtClean="0">
                <a:latin typeface="+mn-lt"/>
              </a:rPr>
              <a:t> показа, че </a:t>
            </a:r>
            <a:r>
              <a:rPr lang="ru-RU" altLang="bg-BG" sz="1000" b="1" kern="1200" dirty="0" err="1" smtClean="0">
                <a:latin typeface="+mn-lt"/>
              </a:rPr>
              <a:t>голям</a:t>
            </a:r>
            <a:r>
              <a:rPr lang="ru-RU" altLang="bg-BG" sz="1000" b="1" kern="1200" dirty="0" smtClean="0">
                <a:latin typeface="+mn-lt"/>
              </a:rPr>
              <a:t> </a:t>
            </a:r>
            <a:r>
              <a:rPr lang="ru-RU" altLang="bg-BG" sz="1000" b="1" kern="1200" dirty="0" err="1" smtClean="0">
                <a:latin typeface="+mn-lt"/>
              </a:rPr>
              <a:t>брой</a:t>
            </a:r>
            <a:r>
              <a:rPr lang="ru-RU" altLang="bg-BG" sz="1000" b="1" kern="1200" dirty="0" smtClean="0">
                <a:latin typeface="+mn-lt"/>
              </a:rPr>
              <a:t> от </a:t>
            </a:r>
            <a:r>
              <a:rPr lang="ru-RU" altLang="bg-BG" sz="1000" b="1" kern="1200" dirty="0" err="1" smtClean="0">
                <a:latin typeface="+mn-lt"/>
              </a:rPr>
              <a:t>административните</a:t>
            </a:r>
            <a:r>
              <a:rPr lang="ru-RU" altLang="bg-BG" sz="1000" b="1" kern="1200" dirty="0" smtClean="0">
                <a:latin typeface="+mn-lt"/>
              </a:rPr>
              <a:t> </a:t>
            </a:r>
            <a:r>
              <a:rPr lang="ru-RU" altLang="bg-BG" sz="1000" b="1" kern="1200" dirty="0" err="1" smtClean="0">
                <a:latin typeface="+mn-lt"/>
              </a:rPr>
              <a:t>структури</a:t>
            </a:r>
            <a:r>
              <a:rPr lang="ru-RU" altLang="bg-BG" sz="1000" b="1" kern="1200" dirty="0" smtClean="0">
                <a:latin typeface="+mn-lt"/>
              </a:rPr>
              <a:t> в </a:t>
            </a:r>
            <a:r>
              <a:rPr lang="ru-RU" altLang="bg-BG" sz="1000" b="1" kern="1200" dirty="0" err="1" smtClean="0">
                <a:latin typeface="+mn-lt"/>
              </a:rPr>
              <a:t>страната</a:t>
            </a:r>
            <a:r>
              <a:rPr lang="ru-RU" altLang="bg-BG" sz="1000" b="1" kern="1200" dirty="0" smtClean="0">
                <a:latin typeface="+mn-lt"/>
              </a:rPr>
              <a:t> </a:t>
            </a:r>
            <a:r>
              <a:rPr lang="ru-RU" altLang="bg-BG" sz="1000" b="1" kern="1200" dirty="0" err="1" smtClean="0">
                <a:latin typeface="+mn-lt"/>
              </a:rPr>
              <a:t>имат</a:t>
            </a:r>
            <a:r>
              <a:rPr lang="ru-RU" altLang="bg-BG" sz="1000" b="1" kern="1200" dirty="0" smtClean="0">
                <a:latin typeface="+mn-lt"/>
              </a:rPr>
              <a:t> </a:t>
            </a:r>
            <a:r>
              <a:rPr lang="ru-RU" altLang="bg-BG" sz="1000" b="1" kern="1200" dirty="0" err="1" smtClean="0">
                <a:latin typeface="+mn-lt"/>
              </a:rPr>
              <a:t>териториални</a:t>
            </a:r>
            <a:r>
              <a:rPr lang="ru-RU" altLang="bg-BG" sz="1000" b="1" kern="1200" dirty="0" smtClean="0">
                <a:latin typeface="+mn-lt"/>
              </a:rPr>
              <a:t> </a:t>
            </a:r>
            <a:r>
              <a:rPr lang="ru-RU" altLang="bg-BG" sz="1000" b="1" kern="1200" dirty="0" err="1" smtClean="0">
                <a:latin typeface="+mn-lt"/>
              </a:rPr>
              <a:t>поделения</a:t>
            </a:r>
            <a:r>
              <a:rPr lang="ru-RU" altLang="bg-BG" sz="1000" b="1" kern="1200" dirty="0" smtClean="0">
                <a:latin typeface="+mn-lt"/>
              </a:rPr>
              <a:t>, </a:t>
            </a:r>
            <a:r>
              <a:rPr lang="ru-RU" altLang="bg-BG" sz="1000" b="1" kern="1200" dirty="0" err="1" smtClean="0">
                <a:latin typeface="+mn-lt"/>
              </a:rPr>
              <a:t>които</a:t>
            </a:r>
            <a:r>
              <a:rPr lang="ru-RU" altLang="bg-BG" sz="1000" b="1" kern="1200" dirty="0" smtClean="0">
                <a:latin typeface="+mn-lt"/>
              </a:rPr>
              <a:t> </a:t>
            </a:r>
            <a:r>
              <a:rPr lang="ru-RU" altLang="bg-BG" sz="1000" b="1" kern="1200" dirty="0" err="1" smtClean="0">
                <a:latin typeface="+mn-lt"/>
              </a:rPr>
              <a:t>обаче</a:t>
            </a:r>
            <a:r>
              <a:rPr lang="ru-RU" altLang="bg-BG" sz="1000" b="1" kern="1200" dirty="0" smtClean="0">
                <a:latin typeface="+mn-lt"/>
              </a:rPr>
              <a:t> </a:t>
            </a:r>
            <a:r>
              <a:rPr lang="ru-RU" altLang="bg-BG" sz="1000" b="1" kern="1200" dirty="0" err="1" smtClean="0">
                <a:latin typeface="+mn-lt"/>
              </a:rPr>
              <a:t>нямат</a:t>
            </a:r>
            <a:r>
              <a:rPr lang="ru-RU" altLang="bg-BG" sz="1000" b="1" kern="1200" dirty="0" smtClean="0">
                <a:latin typeface="+mn-lt"/>
              </a:rPr>
              <a:t> статут на </a:t>
            </a:r>
            <a:r>
              <a:rPr lang="ru-RU" altLang="bg-BG" sz="1000" b="1" kern="1200" dirty="0" err="1" smtClean="0">
                <a:latin typeface="+mn-lt"/>
              </a:rPr>
              <a:t>отделни</a:t>
            </a:r>
            <a:r>
              <a:rPr lang="ru-RU" altLang="bg-BG" sz="1000" b="1" kern="1200" dirty="0" smtClean="0">
                <a:latin typeface="+mn-lt"/>
              </a:rPr>
              <a:t> юридически лица, а </a:t>
            </a:r>
            <a:r>
              <a:rPr lang="ru-RU" altLang="bg-BG" sz="1000" b="1" kern="1200" dirty="0" err="1" smtClean="0">
                <a:latin typeface="+mn-lt"/>
              </a:rPr>
              <a:t>представляват</a:t>
            </a:r>
            <a:r>
              <a:rPr lang="ru-RU" altLang="bg-BG" sz="1000" b="1" kern="1200" dirty="0" smtClean="0">
                <a:latin typeface="+mn-lt"/>
              </a:rPr>
              <a:t> част от </a:t>
            </a:r>
            <a:r>
              <a:rPr lang="ru-RU" altLang="bg-BG" sz="1000" b="1" kern="1200" dirty="0" err="1" smtClean="0">
                <a:latin typeface="+mn-lt"/>
              </a:rPr>
              <a:t>структурата</a:t>
            </a:r>
            <a:r>
              <a:rPr lang="ru-RU" altLang="bg-BG" sz="1000" b="1" kern="1200" dirty="0" smtClean="0">
                <a:latin typeface="+mn-lt"/>
              </a:rPr>
              <a:t> на </a:t>
            </a:r>
            <a:r>
              <a:rPr lang="ru-RU" altLang="bg-BG" sz="1000" b="1" kern="1200" dirty="0" err="1" smtClean="0">
                <a:latin typeface="+mn-lt"/>
              </a:rPr>
              <a:t>съответната</a:t>
            </a:r>
            <a:r>
              <a:rPr lang="ru-RU" altLang="bg-BG" sz="1000" b="1" kern="1200" dirty="0" smtClean="0">
                <a:latin typeface="+mn-lt"/>
              </a:rPr>
              <a:t> администрация. В </a:t>
            </a:r>
            <a:r>
              <a:rPr lang="ru-RU" altLang="bg-BG" sz="1000" b="1" kern="1200" dirty="0" err="1" smtClean="0">
                <a:latin typeface="+mn-lt"/>
              </a:rPr>
              <a:t>тази</a:t>
            </a:r>
            <a:r>
              <a:rPr lang="ru-RU" altLang="bg-BG" sz="1000" b="1" kern="1200" dirty="0" smtClean="0">
                <a:latin typeface="+mn-lt"/>
              </a:rPr>
              <a:t> </a:t>
            </a:r>
            <a:r>
              <a:rPr lang="ru-RU" altLang="bg-BG" sz="1000" b="1" kern="1200" dirty="0" err="1" smtClean="0">
                <a:latin typeface="+mn-lt"/>
              </a:rPr>
              <a:t>връзка</a:t>
            </a:r>
            <a:r>
              <a:rPr lang="ru-RU" altLang="bg-BG" sz="1000" b="1" kern="1200" dirty="0" smtClean="0">
                <a:latin typeface="+mn-lt"/>
              </a:rPr>
              <a:t>, с цел да </a:t>
            </a:r>
            <a:r>
              <a:rPr lang="ru-RU" altLang="bg-BG" sz="1000" b="1" kern="1200" dirty="0" err="1" smtClean="0">
                <a:latin typeface="+mn-lt"/>
              </a:rPr>
              <a:t>обхване</a:t>
            </a:r>
            <a:r>
              <a:rPr lang="ru-RU" altLang="bg-BG" sz="1000" b="1" kern="1200" dirty="0" smtClean="0">
                <a:latin typeface="+mn-lt"/>
              </a:rPr>
              <a:t> </a:t>
            </a:r>
            <a:r>
              <a:rPr lang="ru-RU" altLang="bg-BG" sz="1000" b="1" kern="1200" dirty="0" err="1" smtClean="0">
                <a:latin typeface="+mn-lt"/>
              </a:rPr>
              <a:t>максимално</a:t>
            </a:r>
            <a:r>
              <a:rPr lang="ru-RU" altLang="bg-BG" sz="1000" b="1" kern="1200" dirty="0" smtClean="0">
                <a:latin typeface="+mn-lt"/>
              </a:rPr>
              <a:t> широк </a:t>
            </a:r>
            <a:r>
              <a:rPr lang="ru-RU" altLang="bg-BG" sz="1000" b="1" kern="1200" dirty="0" err="1" smtClean="0">
                <a:latin typeface="+mn-lt"/>
              </a:rPr>
              <a:t>брой</a:t>
            </a:r>
            <a:r>
              <a:rPr lang="ru-RU" altLang="bg-BG" sz="1000" b="1" kern="1200" dirty="0" smtClean="0">
                <a:latin typeface="+mn-lt"/>
              </a:rPr>
              <a:t> от </a:t>
            </a:r>
            <a:r>
              <a:rPr lang="ru-RU" altLang="bg-BG" sz="1000" b="1" kern="1200" dirty="0" err="1" smtClean="0">
                <a:latin typeface="+mn-lt"/>
              </a:rPr>
              <a:t>териториални</a:t>
            </a:r>
            <a:r>
              <a:rPr lang="ru-RU" altLang="bg-BG" sz="1000" b="1" kern="1200" dirty="0" smtClean="0">
                <a:latin typeface="+mn-lt"/>
              </a:rPr>
              <a:t> администрации, УО на ОПДУ </a:t>
            </a:r>
            <a:r>
              <a:rPr lang="ru-RU" altLang="bg-BG" sz="1000" b="1" kern="1200" dirty="0" err="1" smtClean="0">
                <a:latin typeface="+mn-lt"/>
              </a:rPr>
              <a:t>идентифицира</a:t>
            </a:r>
            <a:r>
              <a:rPr lang="ru-RU" altLang="bg-BG" sz="1000" b="1" kern="1200" dirty="0" smtClean="0">
                <a:latin typeface="+mn-lt"/>
              </a:rPr>
              <a:t> </a:t>
            </a:r>
            <a:r>
              <a:rPr lang="ru-RU" altLang="bg-BG" sz="1000" b="1" kern="1200" dirty="0" err="1" smtClean="0">
                <a:latin typeface="+mn-lt"/>
              </a:rPr>
              <a:t>необходимост</a:t>
            </a:r>
            <a:r>
              <a:rPr lang="ru-RU" altLang="bg-BG" sz="1000" b="1" kern="1200" dirty="0" smtClean="0">
                <a:latin typeface="+mn-lt"/>
              </a:rPr>
              <a:t> от </a:t>
            </a:r>
            <a:r>
              <a:rPr lang="ru-RU" altLang="bg-BG" sz="1000" b="1" kern="1200" dirty="0" err="1" smtClean="0">
                <a:latin typeface="+mn-lt"/>
              </a:rPr>
              <a:t>разширяване</a:t>
            </a:r>
            <a:r>
              <a:rPr lang="ru-RU" altLang="bg-BG" sz="1000" b="1" kern="1200" dirty="0" smtClean="0">
                <a:latin typeface="+mn-lt"/>
              </a:rPr>
              <a:t> на обхвата на </a:t>
            </a:r>
            <a:r>
              <a:rPr lang="ru-RU" altLang="bg-BG" sz="1000" b="1" kern="1200" dirty="0" err="1" smtClean="0">
                <a:latin typeface="+mn-lt"/>
              </a:rPr>
              <a:t>допустимите</a:t>
            </a:r>
            <a:r>
              <a:rPr lang="ru-RU" altLang="bg-BG" sz="1000" b="1" kern="1200" dirty="0" smtClean="0">
                <a:latin typeface="+mn-lt"/>
              </a:rPr>
              <a:t> </a:t>
            </a:r>
            <a:r>
              <a:rPr lang="ru-RU" altLang="bg-BG" sz="1000" b="1" kern="1200" dirty="0" err="1" smtClean="0">
                <a:latin typeface="+mn-lt"/>
              </a:rPr>
              <a:t>кандидати</a:t>
            </a:r>
            <a:r>
              <a:rPr lang="ru-RU" altLang="bg-BG" sz="1000" b="1" kern="1200" dirty="0" smtClean="0">
                <a:latin typeface="+mn-lt"/>
              </a:rPr>
              <a:t> по </a:t>
            </a:r>
            <a:r>
              <a:rPr lang="ru-RU" altLang="bg-BG" sz="1000" b="1" kern="1200" dirty="0" err="1" smtClean="0">
                <a:latin typeface="+mn-lt"/>
              </a:rPr>
              <a:t>процедурата</a:t>
            </a:r>
            <a:r>
              <a:rPr lang="ru-RU" altLang="bg-BG" sz="1000" b="1" kern="1200" dirty="0" smtClean="0">
                <a:latin typeface="+mn-lt"/>
              </a:rPr>
              <a:t>. </a:t>
            </a:r>
            <a:endParaRPr lang="bg-BG" altLang="bg-BG" sz="1000" b="1" kern="1200" dirty="0" smtClean="0">
              <a:latin typeface="+mn-lt"/>
            </a:endParaRPr>
          </a:p>
          <a:p>
            <a:pPr algn="just" eaLnBrk="1" hangingPunct="1"/>
            <a:r>
              <a:rPr lang="bg-BG" altLang="bg-BG" sz="1000" b="1" kern="1200" dirty="0" smtClean="0">
                <a:latin typeface="+mn-lt"/>
              </a:rPr>
              <a:t>1.</a:t>
            </a:r>
            <a:r>
              <a:rPr lang="bg-BG" altLang="bg-BG" sz="1000" b="1" kern="1200" baseline="0" dirty="0" smtClean="0">
                <a:latin typeface="+mn-lt"/>
              </a:rPr>
              <a:t> </a:t>
            </a:r>
            <a:r>
              <a:rPr lang="ru-RU" sz="1000" b="0" dirty="0" err="1" smtClean="0">
                <a:latin typeface="+mn-lt"/>
              </a:rPr>
              <a:t>Промяна</a:t>
            </a:r>
            <a:r>
              <a:rPr lang="ru-RU" sz="1000" b="0" dirty="0" smtClean="0">
                <a:latin typeface="+mn-lt"/>
              </a:rPr>
              <a:t> в наименованието:</a:t>
            </a:r>
            <a:r>
              <a:rPr lang="ru-RU" sz="1000" b="0" baseline="0" dirty="0" smtClean="0">
                <a:latin typeface="+mn-lt"/>
              </a:rPr>
              <a:t> от </a:t>
            </a:r>
            <a:r>
              <a:rPr lang="bg-BG" sz="1000" b="0" baseline="0" dirty="0" smtClean="0">
                <a:latin typeface="+mn-lt"/>
              </a:rPr>
              <a:t>„</a:t>
            </a:r>
            <a:r>
              <a:rPr lang="bg-BG" sz="1000" b="0" kern="1200" dirty="0" smtClean="0">
                <a:effectLst/>
                <a:latin typeface="+mn-lt"/>
              </a:rPr>
              <a:t>Специализирани обучения за </a:t>
            </a:r>
            <a:r>
              <a:rPr lang="bg-BG" sz="1000" b="1" kern="1200" dirty="0" smtClean="0">
                <a:effectLst/>
                <a:latin typeface="+mn-lt"/>
              </a:rPr>
              <a:t>специализираната </a:t>
            </a:r>
            <a:r>
              <a:rPr lang="bg-BG" sz="1000" b="0" kern="1200" dirty="0" smtClean="0">
                <a:effectLst/>
                <a:latin typeface="+mn-lt"/>
              </a:rPr>
              <a:t>териториална администрация“</a:t>
            </a:r>
            <a:r>
              <a:rPr lang="bg-BG" sz="1000" kern="1200" dirty="0" smtClean="0">
                <a:effectLst/>
                <a:latin typeface="+mn-lt"/>
              </a:rPr>
              <a:t> </a:t>
            </a:r>
            <a:r>
              <a:rPr lang="bg-BG" sz="1000" b="1" kern="1200" dirty="0" smtClean="0">
                <a:effectLst/>
                <a:latin typeface="+mn-lt"/>
              </a:rPr>
              <a:t>на </a:t>
            </a:r>
            <a:r>
              <a:rPr lang="bg-BG" sz="1000" kern="1200" dirty="0" smtClean="0">
                <a:effectLst/>
                <a:latin typeface="+mn-lt"/>
              </a:rPr>
              <a:t> </a:t>
            </a:r>
            <a:r>
              <a:rPr lang="bg-BG" altLang="bg-BG" sz="1000" b="1" dirty="0" smtClean="0">
                <a:latin typeface="+mn-lt"/>
              </a:rPr>
              <a:t>„</a:t>
            </a:r>
            <a:r>
              <a:rPr lang="bg-BG" sz="1000" b="1" kern="1200" dirty="0" smtClean="0">
                <a:latin typeface="+mn-lt"/>
              </a:rPr>
              <a:t>Специализирани обучения за териториалната администрация</a:t>
            </a:r>
            <a:r>
              <a:rPr lang="ru-RU" altLang="bg-BG" sz="1000" b="1" kern="1200" dirty="0" smtClean="0">
                <a:latin typeface="+mn-lt"/>
              </a:rPr>
              <a:t> </a:t>
            </a:r>
            <a:r>
              <a:rPr lang="bg-BG" altLang="bg-BG" sz="1000" b="1" kern="1200" dirty="0" smtClean="0">
                <a:latin typeface="+mn-lt"/>
              </a:rPr>
              <a:t>“</a:t>
            </a:r>
            <a:endParaRPr lang="ru-RU" altLang="bg-BG" sz="1000" b="1" kern="1200" dirty="0" smtClean="0">
              <a:latin typeface="+mn-lt"/>
            </a:endParaRPr>
          </a:p>
          <a:p>
            <a:pPr algn="just">
              <a:spcBef>
                <a:spcPts val="0"/>
              </a:spcBef>
              <a:spcAft>
                <a:spcPts val="0"/>
              </a:spcAft>
            </a:pPr>
            <a:r>
              <a:rPr lang="ru-RU" sz="1000" b="1" dirty="0" smtClean="0">
                <a:latin typeface="+mn-lt"/>
              </a:rPr>
              <a:t>2. </a:t>
            </a:r>
            <a:r>
              <a:rPr lang="ru-RU" sz="1000" b="0" dirty="0" smtClean="0">
                <a:latin typeface="+mn-lt"/>
              </a:rPr>
              <a:t>Цел на </a:t>
            </a:r>
            <a:r>
              <a:rPr lang="ru-RU" sz="1000" b="0" dirty="0" err="1" smtClean="0">
                <a:latin typeface="+mn-lt"/>
              </a:rPr>
              <a:t>процедурата</a:t>
            </a:r>
            <a:r>
              <a:rPr lang="ru-RU" sz="1000" b="0" dirty="0" smtClean="0">
                <a:latin typeface="+mn-lt"/>
              </a:rPr>
              <a:t>: </a:t>
            </a:r>
            <a:r>
              <a:rPr lang="ru-RU" sz="1000" b="1" dirty="0" smtClean="0">
                <a:latin typeface="+mn-lt"/>
              </a:rPr>
              <a:t>от „</a:t>
            </a:r>
            <a:r>
              <a:rPr lang="ru-RU" sz="1000" b="0" dirty="0" err="1" smtClean="0">
                <a:latin typeface="+mn-lt"/>
              </a:rPr>
              <a:t>Подобряване</a:t>
            </a:r>
            <a:r>
              <a:rPr lang="ru-RU" sz="1000" b="0" dirty="0" smtClean="0">
                <a:latin typeface="+mn-lt"/>
              </a:rPr>
              <a:t> на </a:t>
            </a:r>
            <a:r>
              <a:rPr lang="ru-RU" sz="1000" b="0" dirty="0" err="1" smtClean="0">
                <a:latin typeface="+mn-lt"/>
              </a:rPr>
              <a:t>специализираните</a:t>
            </a:r>
            <a:r>
              <a:rPr lang="ru-RU" sz="1000" b="0" dirty="0" smtClean="0">
                <a:latin typeface="+mn-lt"/>
              </a:rPr>
              <a:t> знания и умения на </a:t>
            </a:r>
            <a:r>
              <a:rPr lang="ru-RU" sz="1000" b="0" dirty="0" err="1" smtClean="0">
                <a:latin typeface="+mn-lt"/>
              </a:rPr>
              <a:t>служителите</a:t>
            </a:r>
            <a:r>
              <a:rPr lang="ru-RU" sz="1000" b="0" dirty="0" smtClean="0">
                <a:latin typeface="+mn-lt"/>
              </a:rPr>
              <a:t> </a:t>
            </a:r>
            <a:r>
              <a:rPr lang="ru-RU" sz="1000" b="1" dirty="0" smtClean="0">
                <a:latin typeface="+mn-lt"/>
              </a:rPr>
              <a:t>в </a:t>
            </a:r>
            <a:r>
              <a:rPr lang="ru-RU" sz="1000" b="1" dirty="0" err="1" smtClean="0">
                <a:latin typeface="+mn-lt"/>
              </a:rPr>
              <a:t>специализираните</a:t>
            </a:r>
            <a:r>
              <a:rPr lang="ru-RU" sz="1000" b="1" dirty="0" smtClean="0">
                <a:latin typeface="+mn-lt"/>
              </a:rPr>
              <a:t> </a:t>
            </a:r>
            <a:r>
              <a:rPr lang="ru-RU" sz="1000" b="1" dirty="0" err="1" smtClean="0">
                <a:latin typeface="+mn-lt"/>
              </a:rPr>
              <a:t>териториални</a:t>
            </a:r>
            <a:r>
              <a:rPr lang="ru-RU" sz="1000" b="1" dirty="0" smtClean="0">
                <a:latin typeface="+mn-lt"/>
              </a:rPr>
              <a:t> администрации“ </a:t>
            </a:r>
          </a:p>
          <a:p>
            <a:pPr algn="just">
              <a:spcBef>
                <a:spcPts val="0"/>
              </a:spcBef>
              <a:spcAft>
                <a:spcPts val="0"/>
              </a:spcAft>
            </a:pPr>
            <a:r>
              <a:rPr lang="ru-RU" sz="1000" b="1" dirty="0" smtClean="0">
                <a:latin typeface="+mn-lt"/>
              </a:rPr>
              <a:t>се </a:t>
            </a:r>
            <a:r>
              <a:rPr lang="ru-RU" sz="1000" b="1" dirty="0" err="1" smtClean="0">
                <a:latin typeface="+mn-lt"/>
              </a:rPr>
              <a:t>променя</a:t>
            </a:r>
            <a:r>
              <a:rPr lang="ru-RU" sz="1000" b="1" dirty="0" smtClean="0">
                <a:latin typeface="+mn-lt"/>
              </a:rPr>
              <a:t> на „</a:t>
            </a:r>
            <a:r>
              <a:rPr lang="ru-RU" sz="1000" b="0" dirty="0" err="1" smtClean="0">
                <a:latin typeface="+mn-lt"/>
              </a:rPr>
              <a:t>Подобряване</a:t>
            </a:r>
            <a:r>
              <a:rPr lang="ru-RU" sz="1000" b="0" dirty="0" smtClean="0">
                <a:latin typeface="+mn-lt"/>
              </a:rPr>
              <a:t> на </a:t>
            </a:r>
            <a:r>
              <a:rPr lang="ru-RU" sz="1000" b="0" dirty="0" err="1" smtClean="0">
                <a:latin typeface="+mn-lt"/>
              </a:rPr>
              <a:t>специализираните</a:t>
            </a:r>
            <a:r>
              <a:rPr lang="ru-RU" sz="1000" b="0" dirty="0" smtClean="0">
                <a:latin typeface="+mn-lt"/>
              </a:rPr>
              <a:t> знания и умения на </a:t>
            </a:r>
            <a:r>
              <a:rPr lang="ru-RU" sz="1000" b="0" dirty="0" err="1" smtClean="0">
                <a:latin typeface="+mn-lt"/>
              </a:rPr>
              <a:t>служителите</a:t>
            </a:r>
            <a:r>
              <a:rPr lang="ru-RU" sz="1000" b="0" dirty="0" smtClean="0">
                <a:latin typeface="+mn-lt"/>
              </a:rPr>
              <a:t> в </a:t>
            </a:r>
            <a:r>
              <a:rPr lang="ru-RU" sz="1000" b="1" dirty="0" err="1" smtClean="0">
                <a:latin typeface="+mn-lt"/>
              </a:rPr>
              <a:t>териториалните</a:t>
            </a:r>
            <a:r>
              <a:rPr lang="ru-RU" sz="1000" b="1" dirty="0" smtClean="0">
                <a:latin typeface="+mn-lt"/>
              </a:rPr>
              <a:t> звена/</a:t>
            </a:r>
            <a:r>
              <a:rPr lang="ru-RU" sz="1000" b="1" dirty="0" err="1" smtClean="0">
                <a:latin typeface="+mn-lt"/>
              </a:rPr>
              <a:t>поделения</a:t>
            </a:r>
            <a:r>
              <a:rPr lang="ru-RU" sz="1000" b="1" dirty="0" smtClean="0">
                <a:latin typeface="+mn-lt"/>
              </a:rPr>
              <a:t> и </a:t>
            </a:r>
            <a:r>
              <a:rPr lang="ru-RU" sz="1000" b="1" dirty="0" err="1" smtClean="0">
                <a:latin typeface="+mn-lt"/>
              </a:rPr>
              <a:t>териториалните</a:t>
            </a:r>
            <a:r>
              <a:rPr lang="ru-RU" sz="1000" b="1" dirty="0" smtClean="0">
                <a:latin typeface="+mn-lt"/>
              </a:rPr>
              <a:t> </a:t>
            </a:r>
            <a:r>
              <a:rPr lang="ru-RU" sz="1000" b="1" dirty="0" err="1" smtClean="0">
                <a:latin typeface="+mn-lt"/>
              </a:rPr>
              <a:t>структури</a:t>
            </a:r>
            <a:r>
              <a:rPr lang="ru-RU" sz="1000" b="1" dirty="0" smtClean="0">
                <a:latin typeface="+mn-lt"/>
              </a:rPr>
              <a:t> на </a:t>
            </a:r>
            <a:r>
              <a:rPr lang="ru-RU" sz="1000" b="1" dirty="0" err="1" smtClean="0">
                <a:latin typeface="+mn-lt"/>
              </a:rPr>
              <a:t>администрацията</a:t>
            </a:r>
            <a:r>
              <a:rPr lang="ru-RU" sz="1000" b="1" dirty="0" smtClean="0">
                <a:latin typeface="+mn-lt"/>
              </a:rPr>
              <a:t>“</a:t>
            </a:r>
          </a:p>
          <a:p>
            <a:pPr algn="just">
              <a:spcBef>
                <a:spcPts val="0"/>
              </a:spcBef>
              <a:spcAft>
                <a:spcPts val="0"/>
              </a:spcAft>
            </a:pPr>
            <a:r>
              <a:rPr lang="ru-RU" sz="1000" b="1" dirty="0" smtClean="0">
                <a:latin typeface="+mn-lt"/>
              </a:rPr>
              <a:t>3. </a:t>
            </a:r>
            <a:r>
              <a:rPr lang="ru-RU" sz="1000" b="1" dirty="0" err="1" smtClean="0">
                <a:latin typeface="+mn-lt"/>
              </a:rPr>
              <a:t>Кандидати</a:t>
            </a:r>
            <a:r>
              <a:rPr lang="ru-RU" sz="1000" b="1" dirty="0" smtClean="0">
                <a:latin typeface="+mn-lt"/>
              </a:rPr>
              <a:t>: от</a:t>
            </a:r>
            <a:r>
              <a:rPr lang="ru-RU" sz="1000" b="1" baseline="0" dirty="0" smtClean="0">
                <a:latin typeface="+mn-lt"/>
              </a:rPr>
              <a:t> </a:t>
            </a:r>
            <a:r>
              <a:rPr lang="bg-BG" sz="1000" b="1" baseline="0" noProof="0" dirty="0" smtClean="0">
                <a:latin typeface="+mn-lt"/>
              </a:rPr>
              <a:t>„</a:t>
            </a:r>
            <a:r>
              <a:rPr lang="bg-BG" sz="1000" kern="1200" dirty="0" smtClean="0">
                <a:effectLst/>
                <a:latin typeface="+mn-lt"/>
              </a:rPr>
              <a:t>Специализирани териториални администрации  по смисъла на чл. 38, ал. 2, т. 3 на Закона за администрацията“</a:t>
            </a:r>
            <a:r>
              <a:rPr lang="bg-BG" sz="1000" kern="1200" baseline="0" dirty="0" smtClean="0">
                <a:effectLst/>
                <a:latin typeface="+mn-lt"/>
              </a:rPr>
              <a:t> </a:t>
            </a:r>
            <a:r>
              <a:rPr lang="bg-BG" sz="1000" b="1" kern="1200" baseline="0" dirty="0" smtClean="0">
                <a:effectLst/>
                <a:latin typeface="+mn-lt"/>
              </a:rPr>
              <a:t>на </a:t>
            </a:r>
          </a:p>
          <a:p>
            <a:pPr algn="just">
              <a:spcBef>
                <a:spcPts val="0"/>
              </a:spcBef>
              <a:spcAft>
                <a:spcPts val="0"/>
              </a:spcAft>
            </a:pPr>
            <a:r>
              <a:rPr lang="ru-RU" sz="1000" b="1" kern="1200" dirty="0" smtClean="0">
                <a:effectLst/>
                <a:latin typeface="+mn-lt"/>
              </a:rPr>
              <a:t>• администрации на </a:t>
            </a:r>
            <a:r>
              <a:rPr lang="ru-RU" sz="1000" b="1" kern="1200" dirty="0" err="1" smtClean="0">
                <a:effectLst/>
                <a:latin typeface="+mn-lt"/>
              </a:rPr>
              <a:t>изпълнителната</a:t>
            </a:r>
            <a:r>
              <a:rPr lang="ru-RU" sz="1000" b="1" kern="1200" dirty="0" smtClean="0">
                <a:effectLst/>
                <a:latin typeface="+mn-lt"/>
              </a:rPr>
              <a:t> </a:t>
            </a:r>
            <a:r>
              <a:rPr lang="ru-RU" sz="1000" b="1" kern="1200" dirty="0" err="1" smtClean="0">
                <a:effectLst/>
                <a:latin typeface="+mn-lt"/>
              </a:rPr>
              <a:t>власт</a:t>
            </a:r>
            <a:r>
              <a:rPr lang="ru-RU" sz="1000" b="1" kern="1200" dirty="0" smtClean="0">
                <a:effectLst/>
                <a:latin typeface="+mn-lt"/>
              </a:rPr>
              <a:t>, </a:t>
            </a:r>
            <a:r>
              <a:rPr lang="ru-RU" sz="1000" b="1" kern="1200" dirty="0" err="1" smtClean="0">
                <a:effectLst/>
                <a:latin typeface="+mn-lt"/>
              </a:rPr>
              <a:t>които</a:t>
            </a:r>
            <a:r>
              <a:rPr lang="ru-RU" sz="1000" b="1" kern="1200" dirty="0" smtClean="0">
                <a:effectLst/>
                <a:latin typeface="+mn-lt"/>
              </a:rPr>
              <a:t> </a:t>
            </a:r>
            <a:r>
              <a:rPr lang="ru-RU" sz="1000" b="1" kern="1200" dirty="0" err="1" smtClean="0">
                <a:effectLst/>
                <a:latin typeface="+mn-lt"/>
              </a:rPr>
              <a:t>имат</a:t>
            </a:r>
            <a:r>
              <a:rPr lang="ru-RU" sz="1000" b="1" kern="1200" dirty="0" smtClean="0">
                <a:effectLst/>
                <a:latin typeface="+mn-lt"/>
              </a:rPr>
              <a:t> в </a:t>
            </a:r>
            <a:r>
              <a:rPr lang="ru-RU" sz="1000" b="1" kern="1200" dirty="0" err="1" smtClean="0">
                <a:effectLst/>
                <a:latin typeface="+mn-lt"/>
              </a:rPr>
              <a:t>структурата</a:t>
            </a:r>
            <a:r>
              <a:rPr lang="ru-RU" sz="1000" b="1" kern="1200" dirty="0" smtClean="0">
                <a:effectLst/>
                <a:latin typeface="+mn-lt"/>
              </a:rPr>
              <a:t> си </a:t>
            </a:r>
            <a:r>
              <a:rPr lang="ru-RU" sz="1000" b="1" kern="1200" dirty="0" err="1" smtClean="0">
                <a:effectLst/>
                <a:latin typeface="+mn-lt"/>
              </a:rPr>
              <a:t>териториални</a:t>
            </a:r>
            <a:r>
              <a:rPr lang="ru-RU" sz="1000" b="1" kern="1200" dirty="0" smtClean="0">
                <a:effectLst/>
                <a:latin typeface="+mn-lt"/>
              </a:rPr>
              <a:t> звена/</a:t>
            </a:r>
            <a:r>
              <a:rPr lang="ru-RU" sz="1000" b="1" kern="1200" dirty="0" err="1" smtClean="0">
                <a:effectLst/>
                <a:latin typeface="+mn-lt"/>
              </a:rPr>
              <a:t>поделения</a:t>
            </a:r>
            <a:r>
              <a:rPr lang="ru-RU" sz="1000" b="1" kern="1200" dirty="0" smtClean="0">
                <a:effectLst/>
                <a:latin typeface="+mn-lt"/>
              </a:rPr>
              <a:t>;</a:t>
            </a:r>
          </a:p>
          <a:p>
            <a:pPr algn="just">
              <a:spcBef>
                <a:spcPts val="0"/>
              </a:spcBef>
              <a:spcAft>
                <a:spcPts val="0"/>
              </a:spcAft>
            </a:pPr>
            <a:r>
              <a:rPr lang="ru-RU" sz="1000" b="1" kern="1200" dirty="0" smtClean="0">
                <a:effectLst/>
                <a:latin typeface="+mn-lt"/>
              </a:rPr>
              <a:t>• администрации на </a:t>
            </a:r>
            <a:r>
              <a:rPr lang="ru-RU" sz="1000" b="1" kern="1200" dirty="0" err="1" smtClean="0">
                <a:effectLst/>
                <a:latin typeface="+mn-lt"/>
              </a:rPr>
              <a:t>изпълнителната</a:t>
            </a:r>
            <a:r>
              <a:rPr lang="ru-RU" sz="1000" b="1" kern="1200" dirty="0" smtClean="0">
                <a:effectLst/>
                <a:latin typeface="+mn-lt"/>
              </a:rPr>
              <a:t> </a:t>
            </a:r>
            <a:r>
              <a:rPr lang="ru-RU" sz="1000" b="1" kern="1200" dirty="0" err="1" smtClean="0">
                <a:effectLst/>
                <a:latin typeface="+mn-lt"/>
              </a:rPr>
              <a:t>власт</a:t>
            </a:r>
            <a:r>
              <a:rPr lang="ru-RU" sz="1000" b="1" kern="1200" dirty="0" smtClean="0">
                <a:effectLst/>
                <a:latin typeface="+mn-lt"/>
              </a:rPr>
              <a:t>, </a:t>
            </a:r>
            <a:r>
              <a:rPr lang="ru-RU" sz="1000" b="1" kern="1200" dirty="0" err="1" smtClean="0">
                <a:effectLst/>
                <a:latin typeface="+mn-lt"/>
              </a:rPr>
              <a:t>към</a:t>
            </a:r>
            <a:r>
              <a:rPr lang="ru-RU" sz="1000" b="1" kern="1200" dirty="0" smtClean="0">
                <a:effectLst/>
                <a:latin typeface="+mn-lt"/>
              </a:rPr>
              <a:t> </a:t>
            </a:r>
            <a:r>
              <a:rPr lang="ru-RU" sz="1000" b="1" kern="1200" dirty="0" err="1" smtClean="0">
                <a:effectLst/>
                <a:latin typeface="+mn-lt"/>
              </a:rPr>
              <a:t>чиято</a:t>
            </a:r>
            <a:r>
              <a:rPr lang="ru-RU" sz="1000" b="1" kern="1200" dirty="0" smtClean="0">
                <a:effectLst/>
                <a:latin typeface="+mn-lt"/>
              </a:rPr>
              <a:t> структура </a:t>
            </a:r>
            <a:r>
              <a:rPr lang="ru-RU" sz="1000" b="1" kern="1200" dirty="0" err="1" smtClean="0">
                <a:effectLst/>
                <a:latin typeface="+mn-lt"/>
              </a:rPr>
              <a:t>са</a:t>
            </a:r>
            <a:r>
              <a:rPr lang="ru-RU" sz="1000" b="1" kern="1200" dirty="0" smtClean="0">
                <a:effectLst/>
                <a:latin typeface="+mn-lt"/>
              </a:rPr>
              <a:t> </a:t>
            </a:r>
            <a:r>
              <a:rPr lang="ru-RU" sz="1000" b="1" kern="1200" dirty="0" err="1" smtClean="0">
                <a:effectLst/>
                <a:latin typeface="+mn-lt"/>
              </a:rPr>
              <a:t>създадени</a:t>
            </a:r>
            <a:r>
              <a:rPr lang="ru-RU" sz="1000" b="1" kern="1200" dirty="0" smtClean="0">
                <a:effectLst/>
                <a:latin typeface="+mn-lt"/>
              </a:rPr>
              <a:t> </a:t>
            </a:r>
            <a:r>
              <a:rPr lang="ru-RU" sz="1000" b="1" kern="1200" dirty="0" err="1" smtClean="0">
                <a:effectLst/>
                <a:latin typeface="+mn-lt"/>
              </a:rPr>
              <a:t>като</a:t>
            </a:r>
            <a:r>
              <a:rPr lang="ru-RU" sz="1000" b="1" kern="1200" dirty="0" smtClean="0">
                <a:effectLst/>
                <a:latin typeface="+mn-lt"/>
              </a:rPr>
              <a:t> юридически лица с нормативен акт или по </a:t>
            </a:r>
            <a:r>
              <a:rPr lang="ru-RU" sz="1000" b="1" kern="1200" dirty="0" err="1" smtClean="0">
                <a:effectLst/>
                <a:latin typeface="+mn-lt"/>
              </a:rPr>
              <a:t>ред</a:t>
            </a:r>
            <a:r>
              <a:rPr lang="ru-RU" sz="1000" b="1" kern="1200" dirty="0" smtClean="0">
                <a:effectLst/>
                <a:latin typeface="+mn-lt"/>
              </a:rPr>
              <a:t>, определен в нормативен акт, </a:t>
            </a:r>
            <a:r>
              <a:rPr lang="ru-RU" sz="1000" b="1" kern="1200" dirty="0" err="1" smtClean="0">
                <a:effectLst/>
                <a:latin typeface="+mn-lt"/>
              </a:rPr>
              <a:t>териториални</a:t>
            </a:r>
            <a:r>
              <a:rPr lang="ru-RU" sz="1000" b="1" kern="1200" dirty="0" smtClean="0">
                <a:effectLst/>
                <a:latin typeface="+mn-lt"/>
              </a:rPr>
              <a:t> администрации;</a:t>
            </a:r>
          </a:p>
          <a:p>
            <a:pPr algn="just">
              <a:spcBef>
                <a:spcPts val="0"/>
              </a:spcBef>
              <a:spcAft>
                <a:spcPts val="0"/>
              </a:spcAft>
            </a:pPr>
            <a:r>
              <a:rPr lang="ru-RU" sz="1000" b="1" kern="1200" dirty="0" smtClean="0">
                <a:effectLst/>
                <a:latin typeface="+mn-lt"/>
              </a:rPr>
              <a:t>• </a:t>
            </a:r>
            <a:r>
              <a:rPr lang="ru-RU" sz="1000" b="1" kern="1200" dirty="0" err="1" smtClean="0">
                <a:effectLst/>
                <a:latin typeface="+mn-lt"/>
              </a:rPr>
              <a:t>териториални</a:t>
            </a:r>
            <a:r>
              <a:rPr lang="ru-RU" sz="1000" b="1" kern="1200" dirty="0" smtClean="0">
                <a:effectLst/>
                <a:latin typeface="+mn-lt"/>
              </a:rPr>
              <a:t> администрации на </a:t>
            </a:r>
            <a:r>
              <a:rPr lang="ru-RU" sz="1000" b="1" kern="1200" dirty="0" err="1" smtClean="0">
                <a:effectLst/>
                <a:latin typeface="+mn-lt"/>
              </a:rPr>
              <a:t>изпълнителната</a:t>
            </a:r>
            <a:r>
              <a:rPr lang="ru-RU" sz="1000" b="1" kern="1200" dirty="0" smtClean="0">
                <a:effectLst/>
                <a:latin typeface="+mn-lt"/>
              </a:rPr>
              <a:t> </a:t>
            </a:r>
            <a:r>
              <a:rPr lang="ru-RU" sz="1000" b="1" kern="1200" dirty="0" err="1" smtClean="0">
                <a:effectLst/>
                <a:latin typeface="+mn-lt"/>
              </a:rPr>
              <a:t>власт</a:t>
            </a:r>
            <a:r>
              <a:rPr lang="ru-RU" sz="1000" b="1" kern="1200" dirty="0" smtClean="0">
                <a:effectLst/>
                <a:latin typeface="+mn-lt"/>
              </a:rPr>
              <a:t>, </a:t>
            </a:r>
            <a:r>
              <a:rPr lang="ru-RU" sz="1000" b="1" kern="1200" dirty="0" err="1" smtClean="0">
                <a:effectLst/>
                <a:latin typeface="+mn-lt"/>
              </a:rPr>
              <a:t>създадени</a:t>
            </a:r>
            <a:r>
              <a:rPr lang="ru-RU" sz="1000" b="1" kern="1200" dirty="0" smtClean="0">
                <a:effectLst/>
                <a:latin typeface="+mn-lt"/>
              </a:rPr>
              <a:t> </a:t>
            </a:r>
            <a:r>
              <a:rPr lang="ru-RU" sz="1000" b="1" kern="1200" dirty="0" err="1" smtClean="0">
                <a:effectLst/>
                <a:latin typeface="+mn-lt"/>
              </a:rPr>
              <a:t>като</a:t>
            </a:r>
            <a:r>
              <a:rPr lang="ru-RU" sz="1000" b="1" kern="1200" dirty="0" smtClean="0">
                <a:effectLst/>
                <a:latin typeface="+mn-lt"/>
              </a:rPr>
              <a:t> юридически лица с нормативен акт или по </a:t>
            </a:r>
            <a:r>
              <a:rPr lang="ru-RU" sz="1000" b="1" kern="1200" dirty="0" err="1" smtClean="0">
                <a:effectLst/>
                <a:latin typeface="+mn-lt"/>
              </a:rPr>
              <a:t>ред</a:t>
            </a:r>
            <a:r>
              <a:rPr lang="ru-RU" sz="1000" b="1" kern="1200" dirty="0" smtClean="0">
                <a:effectLst/>
                <a:latin typeface="+mn-lt"/>
              </a:rPr>
              <a:t>, определен в нормативен акт, с </a:t>
            </a:r>
            <a:r>
              <a:rPr lang="ru-RU" sz="1000" b="1" kern="1200" dirty="0" err="1" smtClean="0">
                <a:effectLst/>
                <a:latin typeface="+mn-lt"/>
              </a:rPr>
              <a:t>изключение</a:t>
            </a:r>
            <a:r>
              <a:rPr lang="ru-RU" sz="1000" b="1" kern="1200" dirty="0" smtClean="0">
                <a:effectLst/>
                <a:latin typeface="+mn-lt"/>
              </a:rPr>
              <a:t> на </a:t>
            </a:r>
            <a:r>
              <a:rPr lang="ru-RU" sz="1000" b="1" kern="1200" dirty="0" err="1" smtClean="0">
                <a:effectLst/>
                <a:latin typeface="+mn-lt"/>
              </a:rPr>
              <a:t>областните</a:t>
            </a:r>
            <a:r>
              <a:rPr lang="ru-RU" sz="1000" b="1" kern="1200" dirty="0" smtClean="0">
                <a:effectLst/>
                <a:latin typeface="+mn-lt"/>
              </a:rPr>
              <a:t> и </a:t>
            </a:r>
            <a:r>
              <a:rPr lang="ru-RU" sz="1000" b="1" kern="1200" dirty="0" err="1" smtClean="0">
                <a:effectLst/>
                <a:latin typeface="+mn-lt"/>
              </a:rPr>
              <a:t>общинските</a:t>
            </a:r>
            <a:r>
              <a:rPr lang="ru-RU" sz="1000" b="1" kern="1200" dirty="0" smtClean="0">
                <a:effectLst/>
                <a:latin typeface="+mn-lt"/>
              </a:rPr>
              <a:t> администрации.</a:t>
            </a:r>
          </a:p>
          <a:p>
            <a:pPr algn="just">
              <a:spcBef>
                <a:spcPts val="0"/>
              </a:spcBef>
              <a:spcAft>
                <a:spcPts val="0"/>
              </a:spcAft>
            </a:pPr>
            <a:r>
              <a:rPr lang="ru-RU" sz="1000" b="1" kern="1200" dirty="0" smtClean="0">
                <a:effectLst/>
                <a:latin typeface="+mn-lt"/>
              </a:rPr>
              <a:t>4. ПРОМЯНА НА ЦЕЛЕВИТЕ ГРУПИ: от „Служители на/в </a:t>
            </a:r>
            <a:r>
              <a:rPr lang="ru-RU" sz="1000" b="1" kern="1200" dirty="0" err="1" smtClean="0">
                <a:effectLst/>
                <a:latin typeface="+mn-lt"/>
              </a:rPr>
              <a:t>специализирани</a:t>
            </a:r>
            <a:r>
              <a:rPr lang="ru-RU" sz="1000" b="1" kern="1200" dirty="0" smtClean="0">
                <a:effectLst/>
                <a:latin typeface="+mn-lt"/>
              </a:rPr>
              <a:t> </a:t>
            </a:r>
            <a:r>
              <a:rPr lang="ru-RU" sz="1000" b="1" kern="1200" dirty="0" err="1" smtClean="0">
                <a:effectLst/>
                <a:latin typeface="+mn-lt"/>
              </a:rPr>
              <a:t>териториални</a:t>
            </a:r>
            <a:r>
              <a:rPr lang="ru-RU" sz="1000" b="1" kern="1200" dirty="0" smtClean="0">
                <a:effectLst/>
                <a:latin typeface="+mn-lt"/>
              </a:rPr>
              <a:t> администрации  по </a:t>
            </a:r>
            <a:r>
              <a:rPr lang="ru-RU" sz="1000" b="1" kern="1200" dirty="0" err="1" smtClean="0">
                <a:effectLst/>
                <a:latin typeface="+mn-lt"/>
              </a:rPr>
              <a:t>смисъла</a:t>
            </a:r>
            <a:r>
              <a:rPr lang="ru-RU" sz="1000" b="1" kern="1200" dirty="0" smtClean="0">
                <a:effectLst/>
                <a:latin typeface="+mn-lt"/>
              </a:rPr>
              <a:t> на чл. 38, ал. 2, т. 3 на Закона за </a:t>
            </a:r>
            <a:r>
              <a:rPr lang="ru-RU" sz="1000" b="1" kern="1200" dirty="0" err="1" smtClean="0">
                <a:effectLst/>
                <a:latin typeface="+mn-lt"/>
              </a:rPr>
              <a:t>администрацията</a:t>
            </a:r>
            <a:r>
              <a:rPr lang="ru-RU" sz="1000" b="1" kern="1200" dirty="0" smtClean="0">
                <a:effectLst/>
                <a:latin typeface="+mn-lt"/>
              </a:rPr>
              <a:t>“ на: </a:t>
            </a:r>
          </a:p>
          <a:p>
            <a:pPr marL="171450" indent="-171450" algn="just">
              <a:spcBef>
                <a:spcPts val="0"/>
              </a:spcBef>
              <a:spcAft>
                <a:spcPts val="0"/>
              </a:spcAft>
              <a:buFont typeface="Arial" panose="020B0604020202020204" pitchFamily="34" charset="0"/>
              <a:buChar char="•"/>
            </a:pPr>
            <a:r>
              <a:rPr lang="ru-RU" sz="1000" b="1" kern="1200" dirty="0" smtClean="0">
                <a:effectLst/>
                <a:latin typeface="+mn-lt"/>
              </a:rPr>
              <a:t>служители в </a:t>
            </a:r>
            <a:r>
              <a:rPr lang="ru-RU" sz="1000" b="1" kern="1200" dirty="0" err="1" smtClean="0">
                <a:effectLst/>
                <a:latin typeface="+mn-lt"/>
              </a:rPr>
              <a:t>териториални</a:t>
            </a:r>
            <a:r>
              <a:rPr lang="ru-RU" sz="1000" b="1" kern="1200" dirty="0" smtClean="0">
                <a:effectLst/>
                <a:latin typeface="+mn-lt"/>
              </a:rPr>
              <a:t> звена/</a:t>
            </a:r>
            <a:r>
              <a:rPr lang="ru-RU" sz="1000" b="1" kern="1200" dirty="0" err="1" smtClean="0">
                <a:effectLst/>
                <a:latin typeface="+mn-lt"/>
              </a:rPr>
              <a:t>поделения</a:t>
            </a:r>
            <a:r>
              <a:rPr lang="ru-RU" sz="1000" b="1" kern="1200" dirty="0" smtClean="0">
                <a:effectLst/>
                <a:latin typeface="+mn-lt"/>
              </a:rPr>
              <a:t> на </a:t>
            </a:r>
            <a:r>
              <a:rPr lang="ru-RU" sz="1000" b="1" kern="1200" dirty="0" err="1" smtClean="0">
                <a:effectLst/>
                <a:latin typeface="+mn-lt"/>
              </a:rPr>
              <a:t>администрацията</a:t>
            </a:r>
            <a:r>
              <a:rPr lang="ru-RU" sz="1000" b="1" kern="1200" dirty="0" smtClean="0">
                <a:effectLst/>
                <a:latin typeface="+mn-lt"/>
              </a:rPr>
              <a:t>-кандидат;</a:t>
            </a:r>
          </a:p>
          <a:p>
            <a:pPr marL="171450" indent="-171450" algn="just">
              <a:spcBef>
                <a:spcPts val="0"/>
              </a:spcBef>
              <a:spcAft>
                <a:spcPts val="0"/>
              </a:spcAft>
              <a:buFont typeface="Arial" panose="020B0604020202020204" pitchFamily="34" charset="0"/>
              <a:buChar char="•"/>
            </a:pPr>
            <a:r>
              <a:rPr lang="ru-RU" sz="1000" b="1" kern="1200" dirty="0" smtClean="0">
                <a:effectLst/>
                <a:latin typeface="+mn-lt"/>
              </a:rPr>
              <a:t>служители в </a:t>
            </a:r>
            <a:r>
              <a:rPr lang="ru-RU" sz="1000" b="1" kern="1200" dirty="0" err="1" smtClean="0">
                <a:effectLst/>
                <a:latin typeface="+mn-lt"/>
              </a:rPr>
              <a:t>териториални</a:t>
            </a:r>
            <a:r>
              <a:rPr lang="ru-RU" sz="1000" b="1" kern="1200" dirty="0" smtClean="0">
                <a:effectLst/>
                <a:latin typeface="+mn-lt"/>
              </a:rPr>
              <a:t> администрации </a:t>
            </a:r>
            <a:r>
              <a:rPr lang="ru-RU" sz="1000" b="1" kern="1200" dirty="0" err="1" smtClean="0">
                <a:effectLst/>
                <a:latin typeface="+mn-lt"/>
              </a:rPr>
              <a:t>към</a:t>
            </a:r>
            <a:r>
              <a:rPr lang="ru-RU" sz="1000" b="1" kern="1200" dirty="0" smtClean="0">
                <a:effectLst/>
                <a:latin typeface="+mn-lt"/>
              </a:rPr>
              <a:t> </a:t>
            </a:r>
            <a:r>
              <a:rPr lang="ru-RU" sz="1000" b="1" kern="1200" dirty="0" err="1" smtClean="0">
                <a:effectLst/>
                <a:latin typeface="+mn-lt"/>
              </a:rPr>
              <a:t>структурата</a:t>
            </a:r>
            <a:r>
              <a:rPr lang="ru-RU" sz="1000" b="1" kern="1200" dirty="0" smtClean="0">
                <a:effectLst/>
                <a:latin typeface="+mn-lt"/>
              </a:rPr>
              <a:t> на </a:t>
            </a:r>
            <a:r>
              <a:rPr lang="ru-RU" sz="1000" b="1" kern="1200" dirty="0" err="1" smtClean="0">
                <a:effectLst/>
                <a:latin typeface="+mn-lt"/>
              </a:rPr>
              <a:t>администрацията</a:t>
            </a:r>
            <a:r>
              <a:rPr lang="ru-RU" sz="1000" b="1" kern="1200" dirty="0" smtClean="0">
                <a:effectLst/>
                <a:latin typeface="+mn-lt"/>
              </a:rPr>
              <a:t>-кандидат;</a:t>
            </a:r>
          </a:p>
          <a:p>
            <a:pPr marL="171450" indent="-171450" algn="just">
              <a:spcBef>
                <a:spcPts val="0"/>
              </a:spcBef>
              <a:spcAft>
                <a:spcPts val="0"/>
              </a:spcAft>
              <a:buFont typeface="Arial" panose="020B0604020202020204" pitchFamily="34" charset="0"/>
              <a:buChar char="•"/>
            </a:pPr>
            <a:r>
              <a:rPr lang="ru-RU" sz="1000" b="1" kern="1200" dirty="0" smtClean="0">
                <a:effectLst/>
                <a:latin typeface="+mn-lt"/>
              </a:rPr>
              <a:t>служители в </a:t>
            </a:r>
            <a:r>
              <a:rPr lang="ru-RU" sz="1000" b="1" kern="1200" dirty="0" err="1" smtClean="0">
                <a:effectLst/>
                <a:latin typeface="+mn-lt"/>
              </a:rPr>
              <a:t>териториална</a:t>
            </a:r>
            <a:r>
              <a:rPr lang="ru-RU" sz="1000" b="1" kern="1200" dirty="0" smtClean="0">
                <a:effectLst/>
                <a:latin typeface="+mn-lt"/>
              </a:rPr>
              <a:t> администрация-кандидат.</a:t>
            </a:r>
          </a:p>
          <a:p>
            <a:pPr algn="just">
              <a:spcBef>
                <a:spcPts val="0"/>
              </a:spcBef>
              <a:spcAft>
                <a:spcPts val="0"/>
              </a:spcAft>
            </a:pPr>
            <a:r>
              <a:rPr lang="ru-RU" sz="1000" b="1" kern="1200" dirty="0" smtClean="0">
                <a:effectLst/>
                <a:latin typeface="+mn-lt"/>
              </a:rPr>
              <a:t>5. </a:t>
            </a:r>
            <a:r>
              <a:rPr lang="ru-RU" sz="1000" b="1" kern="1200" dirty="0" err="1" smtClean="0">
                <a:effectLst/>
                <a:latin typeface="+mn-lt"/>
              </a:rPr>
              <a:t>Промяна</a:t>
            </a:r>
            <a:r>
              <a:rPr lang="ru-RU" sz="1000" b="1" kern="1200" dirty="0" smtClean="0">
                <a:effectLst/>
                <a:latin typeface="+mn-lt"/>
              </a:rPr>
              <a:t> в </a:t>
            </a:r>
            <a:r>
              <a:rPr lang="ru-RU" sz="1000" b="1" kern="1200" dirty="0" err="1" smtClean="0">
                <a:effectLst/>
                <a:latin typeface="+mn-lt"/>
              </a:rPr>
              <a:t>допустимите</a:t>
            </a:r>
            <a:r>
              <a:rPr lang="ru-RU" sz="1000" b="1" kern="1200" dirty="0" smtClean="0">
                <a:effectLst/>
                <a:latin typeface="+mn-lt"/>
              </a:rPr>
              <a:t> </a:t>
            </a:r>
            <a:r>
              <a:rPr lang="ru-RU" sz="1000" b="1" kern="1200" dirty="0" err="1" smtClean="0">
                <a:effectLst/>
                <a:latin typeface="+mn-lt"/>
              </a:rPr>
              <a:t>дейности</a:t>
            </a:r>
            <a:r>
              <a:rPr lang="ru-RU" sz="1000" b="1" kern="1200" dirty="0" smtClean="0">
                <a:effectLst/>
                <a:latin typeface="+mn-lt"/>
              </a:rPr>
              <a:t> – </a:t>
            </a:r>
            <a:r>
              <a:rPr lang="ru-RU" sz="1000" b="0" kern="1200" dirty="0" smtClean="0">
                <a:effectLst/>
                <a:latin typeface="+mn-lt"/>
              </a:rPr>
              <a:t>в </a:t>
            </a:r>
            <a:r>
              <a:rPr lang="ru-RU" sz="1000" b="0" kern="1200" dirty="0" err="1" smtClean="0">
                <a:effectLst/>
                <a:latin typeface="+mn-lt"/>
              </a:rPr>
              <a:t>съответствие</a:t>
            </a:r>
            <a:r>
              <a:rPr lang="ru-RU" sz="1000" b="0" kern="1200" dirty="0" smtClean="0">
                <a:effectLst/>
                <a:latin typeface="+mn-lt"/>
              </a:rPr>
              <a:t> с </a:t>
            </a:r>
            <a:r>
              <a:rPr lang="ru-RU" sz="1000" b="0" kern="1200" dirty="0" err="1" smtClean="0">
                <a:effectLst/>
                <a:latin typeface="+mn-lt"/>
              </a:rPr>
              <a:t>променените</a:t>
            </a:r>
            <a:r>
              <a:rPr lang="ru-RU" sz="1000" b="0" kern="1200" dirty="0" smtClean="0">
                <a:effectLst/>
                <a:latin typeface="+mn-lt"/>
              </a:rPr>
              <a:t> </a:t>
            </a:r>
            <a:r>
              <a:rPr lang="ru-RU" sz="1000" b="0" kern="1200" dirty="0" err="1" smtClean="0">
                <a:effectLst/>
                <a:latin typeface="+mn-lt"/>
              </a:rPr>
              <a:t>целеви</a:t>
            </a:r>
            <a:r>
              <a:rPr lang="ru-RU" sz="1000" b="0" kern="1200" dirty="0" smtClean="0">
                <a:effectLst/>
                <a:latin typeface="+mn-lt"/>
              </a:rPr>
              <a:t> </a:t>
            </a:r>
            <a:r>
              <a:rPr lang="ru-RU" sz="1000" b="0" kern="1200" dirty="0" err="1" smtClean="0">
                <a:effectLst/>
                <a:latin typeface="+mn-lt"/>
              </a:rPr>
              <a:t>групи</a:t>
            </a:r>
            <a:r>
              <a:rPr lang="ru-RU" sz="1000" b="0" kern="1200" dirty="0" smtClean="0">
                <a:effectLst/>
                <a:latin typeface="+mn-lt"/>
              </a:rPr>
              <a:t> (</a:t>
            </a:r>
            <a:r>
              <a:rPr lang="ru-RU" sz="1000" b="0" kern="1200" dirty="0" err="1" smtClean="0">
                <a:effectLst/>
                <a:latin typeface="+mn-lt"/>
              </a:rPr>
              <a:t>техническа</a:t>
            </a:r>
            <a:r>
              <a:rPr lang="ru-RU" sz="1000" b="0" kern="1200" dirty="0" smtClean="0">
                <a:effectLst/>
                <a:latin typeface="+mn-lt"/>
              </a:rPr>
              <a:t>)</a:t>
            </a:r>
          </a:p>
          <a:p>
            <a:pPr algn="just">
              <a:spcBef>
                <a:spcPts val="0"/>
              </a:spcBef>
              <a:spcAft>
                <a:spcPts val="0"/>
              </a:spcAft>
            </a:pPr>
            <a:r>
              <a:rPr lang="ru-RU" sz="1000" b="1" dirty="0" smtClean="0">
                <a:latin typeface="+mn-lt"/>
              </a:rPr>
              <a:t>6.  От </a:t>
            </a:r>
            <a:r>
              <a:rPr lang="ru-RU" sz="1000" b="1" dirty="0" err="1" smtClean="0">
                <a:latin typeface="+mn-lt"/>
              </a:rPr>
              <a:t>второ</a:t>
            </a:r>
            <a:r>
              <a:rPr lang="ru-RU" sz="1000" b="1" dirty="0" smtClean="0">
                <a:latin typeface="+mn-lt"/>
              </a:rPr>
              <a:t> на </a:t>
            </a:r>
            <a:r>
              <a:rPr lang="ru-RU" sz="1000" b="1" dirty="0" err="1" smtClean="0">
                <a:latin typeface="+mn-lt"/>
              </a:rPr>
              <a:t>трето</a:t>
            </a:r>
            <a:r>
              <a:rPr lang="ru-RU" sz="1000" b="1" dirty="0" smtClean="0">
                <a:latin typeface="+mn-lt"/>
              </a:rPr>
              <a:t> </a:t>
            </a:r>
            <a:r>
              <a:rPr lang="ru-RU" sz="1000" b="1" dirty="0" err="1" smtClean="0">
                <a:latin typeface="+mn-lt"/>
              </a:rPr>
              <a:t>тримесечие</a:t>
            </a:r>
            <a:r>
              <a:rPr lang="ru-RU" sz="1000" b="1" dirty="0" smtClean="0">
                <a:latin typeface="+mn-lt"/>
              </a:rPr>
              <a:t> на 2019</a:t>
            </a:r>
          </a:p>
          <a:p>
            <a:pPr algn="just">
              <a:spcBef>
                <a:spcPts val="0"/>
              </a:spcBef>
              <a:spcAft>
                <a:spcPts val="0"/>
              </a:spcAft>
            </a:pPr>
            <a:r>
              <a:rPr lang="ru-RU" sz="1000" b="1" dirty="0" smtClean="0">
                <a:latin typeface="+mn-lt"/>
              </a:rPr>
              <a:t>7. </a:t>
            </a:r>
            <a:r>
              <a:rPr lang="ru-RU" sz="1000" b="1" dirty="0" err="1" smtClean="0">
                <a:latin typeface="+mn-lt"/>
              </a:rPr>
              <a:t>Промяна</a:t>
            </a:r>
            <a:r>
              <a:rPr lang="ru-RU" sz="1000" b="1" dirty="0" smtClean="0">
                <a:latin typeface="+mn-lt"/>
              </a:rPr>
              <a:t> на </a:t>
            </a:r>
            <a:r>
              <a:rPr lang="ru-RU" sz="1000" b="1" dirty="0" err="1" smtClean="0">
                <a:latin typeface="+mn-lt"/>
              </a:rPr>
              <a:t>максималния</a:t>
            </a:r>
            <a:r>
              <a:rPr lang="ru-RU" sz="1000" b="1" dirty="0" smtClean="0">
                <a:latin typeface="+mn-lt"/>
              </a:rPr>
              <a:t> размер на БФП за отделен проект</a:t>
            </a:r>
            <a:r>
              <a:rPr lang="ru-RU" sz="1000" b="1" baseline="0" dirty="0" smtClean="0">
                <a:latin typeface="+mn-lt"/>
              </a:rPr>
              <a:t> от 150 000 на 200 000</a:t>
            </a:r>
            <a:endParaRPr lang="ru-RU" sz="1000" b="1" dirty="0" smtClean="0">
              <a:latin typeface="+mn-lt"/>
            </a:endParaRPr>
          </a:p>
          <a:p>
            <a:pPr algn="just">
              <a:spcBef>
                <a:spcPts val="0"/>
              </a:spcBef>
              <a:spcAft>
                <a:spcPts val="0"/>
              </a:spcAft>
            </a:pPr>
            <a:r>
              <a:rPr lang="ru-RU" sz="1000" b="1" dirty="0" smtClean="0">
                <a:latin typeface="+mn-lt"/>
              </a:rPr>
              <a:t>Бюджет: 10 000 000 лв. </a:t>
            </a:r>
          </a:p>
          <a:p>
            <a:pPr algn="just">
              <a:spcBef>
                <a:spcPts val="0"/>
              </a:spcBef>
              <a:spcAft>
                <a:spcPts val="0"/>
              </a:spcAft>
            </a:pPr>
            <a:r>
              <a:rPr lang="ru-RU" sz="1000" b="1" dirty="0" smtClean="0">
                <a:latin typeface="+mn-lt"/>
              </a:rPr>
              <a:t>Срок за изпълнение на проекта: </a:t>
            </a:r>
            <a:r>
              <a:rPr lang="bg-BG" sz="1000" b="1" dirty="0" smtClean="0">
                <a:latin typeface="+mn-lt"/>
              </a:rPr>
              <a:t>променя се от 2019-2020 на 2019-2021</a:t>
            </a:r>
            <a:endParaRPr lang="ru-RU" sz="1000" b="1" dirty="0" smtClean="0">
              <a:latin typeface="+mn-lt"/>
            </a:endParaRPr>
          </a:p>
          <a:p>
            <a:pPr marL="0" indent="0" algn="just">
              <a:spcAft>
                <a:spcPts val="0"/>
              </a:spcAft>
              <a:buFont typeface="Arial" panose="020B0604020202020204" pitchFamily="34" charset="0"/>
              <a:buNone/>
            </a:pPr>
            <a:r>
              <a:rPr lang="ru-RU" sz="1000" kern="1200" dirty="0" smtClean="0">
                <a:effectLst/>
                <a:latin typeface="+mn-lt"/>
              </a:rPr>
              <a:t>ИНДИКАТОРИ ПО ОПДУ, ОТНОСНИМИ КЪМ ПРОЦЕДУРАТА</a:t>
            </a:r>
          </a:p>
          <a:p>
            <a:pPr marL="0" indent="0" algn="just">
              <a:spcAft>
                <a:spcPts val="0"/>
              </a:spcAft>
              <a:buFont typeface="Arial" panose="020B0604020202020204" pitchFamily="34" charset="0"/>
              <a:buNone/>
            </a:pPr>
            <a:r>
              <a:rPr lang="ru-RU" sz="1000" kern="1200" dirty="0" smtClean="0">
                <a:effectLst/>
                <a:latin typeface="+mn-lt"/>
              </a:rPr>
              <a:t>За изпълнение</a:t>
            </a:r>
          </a:p>
          <a:p>
            <a:pPr marL="171450" indent="-171450" algn="just">
              <a:spcAft>
                <a:spcPts val="0"/>
              </a:spcAft>
              <a:buFont typeface="Arial" panose="020B0604020202020204" pitchFamily="34" charset="0"/>
              <a:buChar char="•"/>
            </a:pPr>
            <a:r>
              <a:rPr lang="bg-BG" sz="1000" kern="1200" dirty="0" smtClean="0">
                <a:effectLst/>
                <a:latin typeface="+mn-lt"/>
              </a:rPr>
              <a:t>О2-6 „Обучени служители от администрацията”</a:t>
            </a:r>
            <a:endParaRPr lang="ru-RU" sz="1000" kern="1200" dirty="0" smtClean="0">
              <a:effectLst/>
              <a:latin typeface="+mn-lt"/>
            </a:endParaRPr>
          </a:p>
          <a:p>
            <a:pPr marL="0" indent="0" algn="just">
              <a:spcAft>
                <a:spcPts val="0"/>
              </a:spcAft>
              <a:buFont typeface="Arial" panose="020B0604020202020204" pitchFamily="34" charset="0"/>
              <a:buNone/>
            </a:pPr>
            <a:r>
              <a:rPr lang="ru-RU" sz="1000" kern="1200" dirty="0" smtClean="0">
                <a:effectLst/>
                <a:latin typeface="+mn-lt"/>
              </a:rPr>
              <a:t>За резултат</a:t>
            </a:r>
          </a:p>
          <a:p>
            <a:pPr marL="171450" indent="-171450" algn="just">
              <a:spcAft>
                <a:spcPts val="0"/>
              </a:spcAft>
              <a:buFont typeface="Arial" panose="020B0604020202020204" pitchFamily="34" charset="0"/>
              <a:buChar char="•"/>
            </a:pPr>
            <a:r>
              <a:rPr lang="ru-RU" sz="1000" kern="1200" dirty="0" smtClean="0">
                <a:effectLst/>
                <a:latin typeface="+mn-lt"/>
              </a:rPr>
              <a:t>R2-2 “Служители от администрацията, успешно преминали обучения с получаване на сертификат”</a:t>
            </a:r>
          </a:p>
        </p:txBody>
      </p:sp>
    </p:spTree>
    <p:extLst>
      <p:ext uri="{BB962C8B-B14F-4D97-AF65-F5344CB8AC3E}">
        <p14:creationId xmlns:p14="http://schemas.microsoft.com/office/powerpoint/2010/main" val="27226628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2313" y="355600"/>
            <a:ext cx="5246687" cy="3709988"/>
          </a:xfrm>
        </p:spPr>
      </p:sp>
      <p:sp>
        <p:nvSpPr>
          <p:cNvPr id="3" name="Notes Placeholder 2"/>
          <p:cNvSpPr>
            <a:spLocks noGrp="1"/>
          </p:cNvSpPr>
          <p:nvPr>
            <p:ph type="body" idx="1"/>
          </p:nvPr>
        </p:nvSpPr>
        <p:spPr>
          <a:xfrm>
            <a:off x="116632" y="4171230"/>
            <a:ext cx="6552728" cy="5472609"/>
          </a:xfrm>
          <a:prstGeom prst="rect">
            <a:avLst/>
          </a:prstGeom>
        </p:spPr>
        <p:txBody>
          <a:bodyPr/>
          <a:lstStyle/>
          <a:p>
            <a:pPr algn="l" eaLnBrk="1" hangingPunct="1"/>
            <a:r>
              <a:rPr lang="bg-BG" sz="1100" b="1" kern="1200" dirty="0" smtClean="0">
                <a:effectLst/>
                <a:latin typeface="+mn-lt"/>
                <a:ea typeface="+mn-ea"/>
                <a:cs typeface="+mn-cs"/>
              </a:rPr>
              <a:t>Процедура 3</a:t>
            </a:r>
            <a:r>
              <a:rPr lang="bg-BG" altLang="bg-BG" sz="1100" b="1" dirty="0" smtClean="0">
                <a:latin typeface="+mn-lt"/>
              </a:rPr>
              <a:t> „</a:t>
            </a:r>
            <a:r>
              <a:rPr lang="bg-BG" sz="1100" b="1" kern="1200" dirty="0" smtClean="0">
                <a:latin typeface="+mn-lt"/>
                <a:ea typeface="+mn-ea"/>
                <a:cs typeface="+mn-cs"/>
              </a:rPr>
              <a:t>Специализирани обучения за териториалната администрация</a:t>
            </a:r>
            <a:r>
              <a:rPr lang="ru-RU" altLang="bg-BG" sz="1100" b="1" kern="1200" dirty="0" smtClean="0">
                <a:latin typeface="+mn-lt"/>
                <a:ea typeface="+mn-ea"/>
                <a:cs typeface="+mn-cs"/>
              </a:rPr>
              <a:t> </a:t>
            </a:r>
            <a:r>
              <a:rPr lang="bg-BG" altLang="bg-BG" sz="1100" b="1" kern="1200" dirty="0" smtClean="0">
                <a:latin typeface="+mn-lt"/>
                <a:ea typeface="+mn-ea"/>
                <a:cs typeface="+mn-cs"/>
              </a:rPr>
              <a:t>“</a:t>
            </a:r>
            <a:endParaRPr lang="ru-RU" altLang="bg-BG" sz="1100" b="1" kern="1200" dirty="0" smtClean="0">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1100" b="1" dirty="0" smtClean="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100" b="1" dirty="0" err="1" smtClean="0">
                <a:latin typeface="+mn-lt"/>
              </a:rPr>
              <a:t>Поради</a:t>
            </a:r>
            <a:r>
              <a:rPr lang="ru-RU" sz="1100" b="1" dirty="0" smtClean="0">
                <a:latin typeface="+mn-lt"/>
              </a:rPr>
              <a:t> промяната</a:t>
            </a:r>
            <a:r>
              <a:rPr lang="ru-RU" sz="1100" b="1" baseline="0" dirty="0" smtClean="0">
                <a:latin typeface="+mn-lt"/>
              </a:rPr>
              <a:t> на допустимите кандидати се наложи и:</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100" b="1" dirty="0" smtClean="0">
                <a:latin typeface="+mn-lt"/>
              </a:rPr>
              <a:t>Промяна в наименованието:</a:t>
            </a:r>
            <a:r>
              <a:rPr lang="ru-RU" sz="1100" b="1" baseline="0" dirty="0" smtClean="0">
                <a:latin typeface="+mn-lt"/>
              </a:rPr>
              <a:t> от </a:t>
            </a:r>
            <a:r>
              <a:rPr lang="bg-BG" sz="1100" b="1" baseline="0" dirty="0" smtClean="0">
                <a:latin typeface="+mn-lt"/>
              </a:rPr>
              <a:t>„</a:t>
            </a:r>
            <a:r>
              <a:rPr lang="bg-BG" sz="1100" b="1" kern="1200" dirty="0" smtClean="0">
                <a:effectLst/>
                <a:latin typeface="+mn-lt"/>
                <a:ea typeface="+mn-ea"/>
                <a:cs typeface="+mn-cs"/>
              </a:rPr>
              <a:t>Специализирани обучения за специализираната териториална администрация“</a:t>
            </a:r>
            <a:r>
              <a:rPr lang="bg-BG" sz="1100" kern="1200" dirty="0" smtClean="0">
                <a:effectLst/>
                <a:latin typeface="+mn-lt"/>
                <a:ea typeface="+mn-ea"/>
                <a:cs typeface="+mn-cs"/>
              </a:rPr>
              <a:t> </a:t>
            </a:r>
            <a:r>
              <a:rPr lang="bg-BG" sz="1100" b="1" kern="1200" dirty="0" smtClean="0">
                <a:effectLst/>
                <a:latin typeface="+mn-lt"/>
                <a:ea typeface="+mn-ea"/>
                <a:cs typeface="+mn-cs"/>
              </a:rPr>
              <a:t>на </a:t>
            </a:r>
            <a:r>
              <a:rPr lang="bg-BG" sz="1100" kern="1200" dirty="0" smtClean="0">
                <a:effectLst/>
                <a:latin typeface="+mn-lt"/>
                <a:ea typeface="+mn-ea"/>
                <a:cs typeface="+mn-cs"/>
              </a:rPr>
              <a:t> </a:t>
            </a:r>
            <a:r>
              <a:rPr lang="bg-BG" altLang="bg-BG" sz="1100" b="1" dirty="0" smtClean="0">
                <a:latin typeface="+mn-lt"/>
              </a:rPr>
              <a:t>„</a:t>
            </a:r>
            <a:r>
              <a:rPr lang="bg-BG" sz="1100" b="1" kern="1200" dirty="0" smtClean="0">
                <a:latin typeface="+mn-lt"/>
                <a:ea typeface="+mn-ea"/>
                <a:cs typeface="+mn-cs"/>
              </a:rPr>
              <a:t>Специализирани обучения за териториалната администрация</a:t>
            </a:r>
            <a:r>
              <a:rPr lang="ru-RU" altLang="bg-BG" sz="1100" b="1" kern="1200" dirty="0" smtClean="0">
                <a:latin typeface="+mn-lt"/>
                <a:ea typeface="+mn-ea"/>
                <a:cs typeface="+mn-cs"/>
              </a:rPr>
              <a:t> </a:t>
            </a:r>
            <a:r>
              <a:rPr lang="bg-BG" altLang="bg-BG" sz="1100" b="1" kern="1200" dirty="0" smtClean="0">
                <a:latin typeface="+mn-lt"/>
                <a:ea typeface="+mn-ea"/>
                <a:cs typeface="+mn-cs"/>
              </a:rPr>
              <a:t>“</a:t>
            </a:r>
            <a:endParaRPr lang="ru-RU" altLang="bg-BG" sz="1100" b="1" kern="1200" dirty="0" smtClean="0">
              <a:latin typeface="+mn-lt"/>
              <a:ea typeface="+mn-ea"/>
              <a:cs typeface="+mn-cs"/>
            </a:endParaRPr>
          </a:p>
          <a:p>
            <a:pPr>
              <a:spcBef>
                <a:spcPts val="0"/>
              </a:spcBef>
              <a:spcAft>
                <a:spcPts val="0"/>
              </a:spcAft>
            </a:pPr>
            <a:endParaRPr lang="ru-RU" sz="1100" b="1" dirty="0" smtClean="0">
              <a:latin typeface="+mn-lt"/>
            </a:endParaRPr>
          </a:p>
          <a:p>
            <a:pPr marL="0" marR="0" lvl="0" indent="0" algn="l" defTabSz="914400" rtl="0" eaLnBrk="1" fontAlgn="auto" latinLnBrk="0" hangingPunct="1">
              <a:lnSpc>
                <a:spcPct val="100000"/>
              </a:lnSpc>
              <a:spcBef>
                <a:spcPts val="600"/>
              </a:spcBef>
              <a:spcAft>
                <a:spcPts val="600"/>
              </a:spcAft>
              <a:buClrTx/>
              <a:buSzTx/>
              <a:buFontTx/>
              <a:buNone/>
              <a:tabLst/>
              <a:defRPr/>
            </a:pPr>
            <a:r>
              <a:rPr lang="ru-RU" sz="1100" b="1" dirty="0" smtClean="0">
                <a:latin typeface="+mn-lt"/>
              </a:rPr>
              <a:t>Цел на процедурата: </a:t>
            </a:r>
            <a:r>
              <a:rPr lang="ru-RU" sz="1100" dirty="0" smtClean="0">
                <a:latin typeface="+mn-lt"/>
              </a:rPr>
              <a:t>от </a:t>
            </a:r>
            <a:r>
              <a:rPr lang="bg-BG" sz="1100" noProof="0" dirty="0" smtClean="0">
                <a:latin typeface="+mn-lt"/>
              </a:rPr>
              <a:t>„</a:t>
            </a:r>
            <a:r>
              <a:rPr lang="bg-BG" sz="1100" kern="1200" dirty="0" smtClean="0">
                <a:effectLst/>
                <a:latin typeface="+mn-lt"/>
              </a:rPr>
              <a:t>Подобряване на специализираните знания и умения на служителите </a:t>
            </a:r>
            <a:r>
              <a:rPr lang="bg-BG" sz="1100" b="1" kern="1200" dirty="0" smtClean="0">
                <a:effectLst/>
                <a:latin typeface="+mn-lt"/>
                <a:ea typeface="+mn-ea"/>
                <a:cs typeface="+mn-cs"/>
              </a:rPr>
              <a:t>в специализираните териториални администрации“ се променя на </a:t>
            </a:r>
            <a:r>
              <a:rPr lang="bg-BG" sz="1100" kern="1200" dirty="0" smtClean="0">
                <a:effectLst/>
                <a:latin typeface="+mn-lt"/>
                <a:ea typeface="+mn-ea"/>
                <a:cs typeface="+mn-cs"/>
              </a:rPr>
              <a:t>„Подобряване на специализираните знания и умения на служителите </a:t>
            </a:r>
            <a:r>
              <a:rPr lang="bg-BG" sz="1100" b="1" kern="1200" dirty="0" smtClean="0">
                <a:effectLst/>
                <a:latin typeface="+mn-lt"/>
                <a:ea typeface="+mn-ea"/>
                <a:cs typeface="+mn-cs"/>
              </a:rPr>
              <a:t>в териториалните звена/поделения и териториалните структури на администрацията“</a:t>
            </a:r>
          </a:p>
          <a:p>
            <a:pPr>
              <a:spcBef>
                <a:spcPts val="600"/>
              </a:spcBef>
              <a:spcAft>
                <a:spcPts val="600"/>
              </a:spcAft>
            </a:pPr>
            <a:endParaRPr lang="ru-RU" sz="1100" b="1" dirty="0" smtClean="0">
              <a:latin typeface="+mn-lt"/>
            </a:endParaRPr>
          </a:p>
        </p:txBody>
      </p:sp>
    </p:spTree>
    <p:extLst>
      <p:ext uri="{BB962C8B-B14F-4D97-AF65-F5344CB8AC3E}">
        <p14:creationId xmlns:p14="http://schemas.microsoft.com/office/powerpoint/2010/main" val="4504036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2313" y="355600"/>
            <a:ext cx="5246687" cy="3709988"/>
          </a:xfrm>
        </p:spPr>
      </p:sp>
      <p:sp>
        <p:nvSpPr>
          <p:cNvPr id="3" name="Notes Placeholder 2"/>
          <p:cNvSpPr>
            <a:spLocks noGrp="1"/>
          </p:cNvSpPr>
          <p:nvPr>
            <p:ph type="body" idx="1"/>
          </p:nvPr>
        </p:nvSpPr>
        <p:spPr>
          <a:xfrm>
            <a:off x="116632" y="4171230"/>
            <a:ext cx="6552728" cy="5472609"/>
          </a:xfrm>
          <a:prstGeom prst="rect">
            <a:avLst/>
          </a:prstGeom>
        </p:spPr>
        <p:txBody>
          <a:bodyPr/>
          <a:lstStyle/>
          <a:p>
            <a:pPr algn="just"/>
            <a:r>
              <a:rPr lang="bg-BG" sz="1100" b="1" kern="1200" dirty="0" smtClean="0">
                <a:effectLst/>
                <a:latin typeface="+mn-lt"/>
                <a:ea typeface="+mn-ea"/>
                <a:cs typeface="+mn-cs"/>
              </a:rPr>
              <a:t>Процедура 3</a:t>
            </a:r>
            <a:r>
              <a:rPr lang="bg-BG" sz="1100" kern="1200" dirty="0" smtClean="0">
                <a:effectLst/>
                <a:latin typeface="+mn-lt"/>
                <a:ea typeface="+mn-ea"/>
                <a:cs typeface="+mn-cs"/>
              </a:rPr>
              <a:t> „Специализирани обучения за специализираната териториална администрация“ е включена в ИГРП 2019 г. през м. октомври 2018 г. Включването на процедурата в ИГРП 2019 е одобрено от КН на ОПДУ в рамките на неговото десето редовно заседание на 16.11.2018 г. </a:t>
            </a:r>
          </a:p>
          <a:p>
            <a:pPr algn="just"/>
            <a:r>
              <a:rPr lang="bg-BG" sz="1100" kern="1200" dirty="0" smtClean="0">
                <a:effectLst/>
                <a:latin typeface="+mn-lt"/>
                <a:ea typeface="+mn-ea"/>
                <a:cs typeface="+mn-cs"/>
              </a:rPr>
              <a:t>В хода на разработване на Насоките за кандидатстване по процедурата УО на ОПДУ направи проучване относно броя на специализираните териториални администрации в България по смисъла на чл. 38, ал. 2, т. 3 от Закона на администрацията, които са отделни юридически лица. Проучването показа, че голям брой от административните структури в страната имат териториални поделения, които обаче нямат статут на отделно юридическо лице, а представляват част от структурата на съответната администрация. В тази връзка, с цел да обхване максимално широк брой от териториални администрации, УО на ОПДУ идентифицира необходимост от разширяване на обхвата на допустимите по процедурата кандидати. С промяната към допустимите кандидати са включени и администрации на изпълнителната власт, които имат в структурата си териториални звена/поделения, които не са отделни юридически лица. Промяната позволява на централни администрации да кандидатстват за провеждане на обучения на техните териториални поделения. Целта е в целевите групи на процедурата да могат да бъдат обхванати всички служители в териториални звена/поделения на централните администрации или в самостоятелни териториални администрации, независимо от начина на структуриране на тези администрации, посочен в нормативната уредба. По отношение на служителите в териториалните администрации, с изменението на процедурата се разширяват възможностите за организиране на техните обучения както от териториалните администрации, в които работят тези служители, така и чрез по-централизиран подход – от централни администрации, към чиято структура принадлежат териториалните администрации, в които работят въпросните служители.</a:t>
            </a:r>
          </a:p>
          <a:p>
            <a:pPr>
              <a:spcBef>
                <a:spcPts val="600"/>
              </a:spcBef>
              <a:spcAft>
                <a:spcPts val="600"/>
              </a:spcAft>
            </a:pPr>
            <a:endParaRPr lang="ru-RU" sz="1100" b="1" dirty="0" smtClean="0">
              <a:latin typeface="+mn-lt"/>
            </a:endParaRPr>
          </a:p>
          <a:p>
            <a:pPr>
              <a:spcBef>
                <a:spcPts val="0"/>
              </a:spcBef>
              <a:spcAft>
                <a:spcPts val="0"/>
              </a:spcAft>
            </a:pPr>
            <a:endParaRPr lang="ru-RU" sz="1100" b="1" dirty="0" smtClean="0">
              <a:latin typeface="+mn-lt"/>
            </a:endParaRPr>
          </a:p>
        </p:txBody>
      </p:sp>
    </p:spTree>
    <p:extLst>
      <p:ext uri="{BB962C8B-B14F-4D97-AF65-F5344CB8AC3E}">
        <p14:creationId xmlns:p14="http://schemas.microsoft.com/office/powerpoint/2010/main" val="23223791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2313" y="355600"/>
            <a:ext cx="5246687" cy="3709988"/>
          </a:xfrm>
        </p:spPr>
      </p:sp>
      <p:sp>
        <p:nvSpPr>
          <p:cNvPr id="3" name="Notes Placeholder 2"/>
          <p:cNvSpPr>
            <a:spLocks noGrp="1"/>
          </p:cNvSpPr>
          <p:nvPr>
            <p:ph type="body" idx="1"/>
          </p:nvPr>
        </p:nvSpPr>
        <p:spPr>
          <a:xfrm>
            <a:off x="116632" y="4171230"/>
            <a:ext cx="6552728" cy="5472609"/>
          </a:xfrm>
          <a:prstGeom prst="rect">
            <a:avLst/>
          </a:prstGeom>
        </p:spPr>
        <p:txBody>
          <a:bodyPr/>
          <a:lstStyle/>
          <a:p>
            <a:pPr algn="l" eaLnBrk="1" hangingPunct="1"/>
            <a:r>
              <a:rPr lang="bg-BG" sz="1100" b="1" kern="1200" dirty="0" smtClean="0">
                <a:effectLst/>
                <a:latin typeface="+mn-lt"/>
                <a:ea typeface="+mn-ea"/>
                <a:cs typeface="+mn-cs"/>
              </a:rPr>
              <a:t>Процедура 3 </a:t>
            </a:r>
            <a:r>
              <a:rPr lang="bg-BG" altLang="bg-BG" sz="1100" b="1" dirty="0" smtClean="0">
                <a:latin typeface="+mn-lt"/>
              </a:rPr>
              <a:t>„</a:t>
            </a:r>
            <a:r>
              <a:rPr lang="bg-BG" sz="1100" b="1" kern="1200" dirty="0" smtClean="0">
                <a:latin typeface="+mn-lt"/>
                <a:ea typeface="+mn-ea"/>
                <a:cs typeface="+mn-cs"/>
              </a:rPr>
              <a:t>Специализирани обучения за териториалната администрация</a:t>
            </a:r>
            <a:r>
              <a:rPr lang="ru-RU" altLang="bg-BG" sz="1100" b="1" kern="1200" dirty="0" smtClean="0">
                <a:latin typeface="+mn-lt"/>
                <a:ea typeface="+mn-ea"/>
                <a:cs typeface="+mn-cs"/>
              </a:rPr>
              <a:t> </a:t>
            </a:r>
            <a:r>
              <a:rPr lang="bg-BG" altLang="bg-BG" sz="1100" b="1" kern="1200" dirty="0" smtClean="0">
                <a:latin typeface="+mn-lt"/>
                <a:ea typeface="+mn-ea"/>
                <a:cs typeface="+mn-cs"/>
              </a:rPr>
              <a:t>“</a:t>
            </a:r>
            <a:endParaRPr lang="ru-RU" altLang="bg-BG" sz="1100" b="1" kern="1200" dirty="0" smtClean="0">
              <a:latin typeface="+mn-lt"/>
              <a:ea typeface="+mn-ea"/>
              <a:cs typeface="+mn-cs"/>
            </a:endParaRPr>
          </a:p>
          <a:p>
            <a:pPr>
              <a:spcBef>
                <a:spcPts val="600"/>
              </a:spcBef>
              <a:spcAft>
                <a:spcPts val="600"/>
              </a:spcAft>
            </a:pPr>
            <a:endParaRPr lang="ru-RU" sz="1100" b="1" dirty="0" smtClean="0">
              <a:latin typeface="+mn-lt"/>
            </a:endParaRPr>
          </a:p>
          <a:p>
            <a:r>
              <a:rPr lang="bg-BG" sz="1100" kern="1200" dirty="0" smtClean="0">
                <a:effectLst/>
                <a:latin typeface="+mn-lt"/>
                <a:ea typeface="+mn-ea"/>
                <a:cs typeface="+mn-cs"/>
              </a:rPr>
              <a:t>Промяната в допустимите дейности е пряко свързана с промяната на допустимите кандидати и е от технически характер, като видът на допустимите дейности не се променя по същество. </a:t>
            </a:r>
            <a:endParaRPr lang="bg-BG" sz="1100" kern="1200" dirty="0">
              <a:effectLst/>
              <a:latin typeface="+mn-lt"/>
              <a:ea typeface="+mn-ea"/>
              <a:cs typeface="+mn-cs"/>
            </a:endParaRPr>
          </a:p>
        </p:txBody>
      </p:sp>
    </p:spTree>
    <p:extLst>
      <p:ext uri="{BB962C8B-B14F-4D97-AF65-F5344CB8AC3E}">
        <p14:creationId xmlns:p14="http://schemas.microsoft.com/office/powerpoint/2010/main" val="30682575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2313" y="355600"/>
            <a:ext cx="5246687" cy="3709988"/>
          </a:xfrm>
        </p:spPr>
      </p:sp>
      <p:sp>
        <p:nvSpPr>
          <p:cNvPr id="3" name="Notes Placeholder 2"/>
          <p:cNvSpPr>
            <a:spLocks noGrp="1"/>
          </p:cNvSpPr>
          <p:nvPr>
            <p:ph type="body" idx="1"/>
          </p:nvPr>
        </p:nvSpPr>
        <p:spPr>
          <a:xfrm>
            <a:off x="116632" y="4171230"/>
            <a:ext cx="6552728" cy="5472609"/>
          </a:xfrm>
          <a:prstGeom prst="rect">
            <a:avLst/>
          </a:prstGeom>
        </p:spPr>
        <p:txBody>
          <a:bodyPr/>
          <a:lstStyle/>
          <a:p>
            <a:pPr algn="l" eaLnBrk="1" hangingPunct="1"/>
            <a:r>
              <a:rPr lang="bg-BG" sz="1100" b="1" kern="1200" dirty="0" smtClean="0">
                <a:effectLst/>
                <a:latin typeface="+mn-lt"/>
                <a:ea typeface="+mn-ea"/>
                <a:cs typeface="+mn-cs"/>
              </a:rPr>
              <a:t>Процедура 3</a:t>
            </a:r>
            <a:r>
              <a:rPr lang="bg-BG" altLang="bg-BG" sz="1100" b="1" dirty="0" smtClean="0">
                <a:latin typeface="+mn-lt"/>
              </a:rPr>
              <a:t> „</a:t>
            </a:r>
            <a:r>
              <a:rPr lang="bg-BG" sz="1100" b="1" kern="1200" dirty="0" smtClean="0">
                <a:latin typeface="+mn-lt"/>
                <a:ea typeface="+mn-ea"/>
                <a:cs typeface="+mn-cs"/>
              </a:rPr>
              <a:t>Специализирани обучения за териториалната администрация</a:t>
            </a:r>
            <a:r>
              <a:rPr lang="ru-RU" altLang="bg-BG" sz="1100" b="1" kern="1200" dirty="0" smtClean="0">
                <a:latin typeface="+mn-lt"/>
                <a:ea typeface="+mn-ea"/>
                <a:cs typeface="+mn-cs"/>
              </a:rPr>
              <a:t> </a:t>
            </a:r>
            <a:r>
              <a:rPr lang="bg-BG" altLang="bg-BG" sz="1100" b="1" kern="1200" dirty="0" smtClean="0">
                <a:latin typeface="+mn-lt"/>
                <a:ea typeface="+mn-ea"/>
                <a:cs typeface="+mn-cs"/>
              </a:rPr>
              <a:t>“</a:t>
            </a:r>
            <a:endParaRPr lang="ru-RU" altLang="bg-BG" sz="1100" b="1" kern="1200" dirty="0" smtClean="0">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bg-BG" sz="1100" b="1" kern="1200" dirty="0" smtClean="0">
                <a:effectLst/>
                <a:latin typeface="+mn-lt"/>
                <a:ea typeface="+mn-ea"/>
                <a:cs typeface="+mn-cs"/>
              </a:rPr>
              <a:t>Датата на обявяване на процедурата е преместена за третото тримесечие на 2019 г., предвид факта, че процедурата е чрез подбор и документите по чл. 26, ал.1 от ЗУСЕСИФ следва да бъдат публикувани за обществено обсъждане. </a:t>
            </a:r>
          </a:p>
          <a:p>
            <a:endParaRPr lang="bg-BG" sz="1100" b="1" kern="1200" dirty="0" smtClean="0">
              <a:effectLst/>
              <a:latin typeface="+mn-lt"/>
              <a:ea typeface="+mn-ea"/>
              <a:cs typeface="+mn-cs"/>
            </a:endParaRPr>
          </a:p>
          <a:p>
            <a:pPr>
              <a:spcBef>
                <a:spcPts val="600"/>
              </a:spcBef>
              <a:spcAft>
                <a:spcPts val="600"/>
              </a:spcAft>
            </a:pPr>
            <a:endParaRPr lang="ru-RU" sz="1100" b="1" dirty="0" smtClean="0">
              <a:latin typeface="+mn-lt"/>
            </a:endParaRPr>
          </a:p>
        </p:txBody>
      </p:sp>
    </p:spTree>
    <p:extLst>
      <p:ext uri="{BB962C8B-B14F-4D97-AF65-F5344CB8AC3E}">
        <p14:creationId xmlns:p14="http://schemas.microsoft.com/office/powerpoint/2010/main" val="5147015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1288" y="282575"/>
            <a:ext cx="3971925" cy="2809875"/>
          </a:xfrm>
          <a:prstGeom prst="rect">
            <a:avLst/>
          </a:prstGeom>
        </p:spPr>
      </p:sp>
      <p:sp>
        <p:nvSpPr>
          <p:cNvPr id="3" name="Notes Placeholder 2"/>
          <p:cNvSpPr>
            <a:spLocks noGrp="1"/>
          </p:cNvSpPr>
          <p:nvPr>
            <p:ph type="body" idx="1"/>
          </p:nvPr>
        </p:nvSpPr>
        <p:spPr>
          <a:xfrm>
            <a:off x="329576" y="3813019"/>
            <a:ext cx="6135348" cy="5835446"/>
          </a:xfrm>
          <a:prstGeom prst="rect">
            <a:avLst/>
          </a:prstGeom>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bg-BG" kern="1200" baseline="0" dirty="0" smtClean="0">
                <a:solidFill>
                  <a:schemeClr val="tx1"/>
                </a:solidFill>
                <a:latin typeface="Helen Bg Light" panose="02000003080000020004" pitchFamily="50" charset="-52"/>
                <a:ea typeface="+mn-ea"/>
                <a:cs typeface="Times New Roman" panose="02020603050405020304" pitchFamily="18" charset="0"/>
              </a:rPr>
              <a:t>От сключените 355 договора:</a:t>
            </a:r>
          </a:p>
          <a:p>
            <a:pPr marL="0" marR="0" lvl="0" indent="0" algn="just" defTabSz="914400" rtl="0" eaLnBrk="1" fontAlgn="auto" latinLnBrk="0" hangingPunct="1">
              <a:lnSpc>
                <a:spcPct val="100000"/>
              </a:lnSpc>
              <a:spcBef>
                <a:spcPts val="0"/>
              </a:spcBef>
              <a:spcAft>
                <a:spcPts val="0"/>
              </a:spcAft>
              <a:buClrTx/>
              <a:buSzTx/>
              <a:buFontTx/>
              <a:buNone/>
              <a:tabLst/>
              <a:defRPr/>
            </a:pPr>
            <a:r>
              <a:rPr lang="bg-BG" kern="1200" baseline="0" dirty="0" smtClean="0">
                <a:solidFill>
                  <a:schemeClr val="tx1"/>
                </a:solidFill>
                <a:latin typeface="Helen Bg Light" panose="02000003080000020004" pitchFamily="50" charset="-52"/>
                <a:ea typeface="+mn-ea"/>
                <a:cs typeface="Times New Roman" panose="02020603050405020304" pitchFamily="18" charset="0"/>
              </a:rPr>
              <a:t>7 са прекратени (2%), </a:t>
            </a:r>
          </a:p>
          <a:p>
            <a:pPr marL="0" marR="0" lvl="0" indent="0" algn="just" defTabSz="914400" rtl="0" eaLnBrk="1" fontAlgn="auto" latinLnBrk="0" hangingPunct="1">
              <a:lnSpc>
                <a:spcPct val="100000"/>
              </a:lnSpc>
              <a:spcBef>
                <a:spcPts val="0"/>
              </a:spcBef>
              <a:spcAft>
                <a:spcPts val="0"/>
              </a:spcAft>
              <a:buClrTx/>
              <a:buSzTx/>
              <a:buFontTx/>
              <a:buNone/>
              <a:tabLst/>
              <a:defRPr/>
            </a:pPr>
            <a:r>
              <a:rPr lang="bg-BG" kern="1200" baseline="0" dirty="0" smtClean="0">
                <a:solidFill>
                  <a:schemeClr val="tx1"/>
                </a:solidFill>
                <a:latin typeface="Helen Bg Light" panose="02000003080000020004" pitchFamily="50" charset="-52"/>
                <a:ea typeface="+mn-ea"/>
                <a:cs typeface="Times New Roman" panose="02020603050405020304" pitchFamily="18" charset="0"/>
              </a:rPr>
              <a:t>48 са приключили, (т.е. извършено е окончателно плащане по проекта) – 14%,</a:t>
            </a:r>
          </a:p>
          <a:p>
            <a:pPr marL="0" marR="0" lvl="0" indent="0" algn="just" defTabSz="914400" rtl="0" eaLnBrk="1" fontAlgn="auto" latinLnBrk="0" hangingPunct="1">
              <a:lnSpc>
                <a:spcPct val="100000"/>
              </a:lnSpc>
              <a:spcBef>
                <a:spcPts val="0"/>
              </a:spcBef>
              <a:spcAft>
                <a:spcPts val="0"/>
              </a:spcAft>
              <a:buClrTx/>
              <a:buSzTx/>
              <a:buFontTx/>
              <a:buNone/>
              <a:tabLst/>
              <a:defRPr/>
            </a:pPr>
            <a:r>
              <a:rPr lang="bg-BG" kern="1200" baseline="0" dirty="0" smtClean="0">
                <a:solidFill>
                  <a:schemeClr val="tx1"/>
                </a:solidFill>
                <a:latin typeface="Helen Bg Light" panose="02000003080000020004" pitchFamily="50" charset="-52"/>
                <a:ea typeface="+mn-ea"/>
                <a:cs typeface="Times New Roman" panose="02020603050405020304" pitchFamily="18" charset="0"/>
              </a:rPr>
              <a:t>29 са изтекли (по тях предстои верификация на окончателно искане за плащане) – 8%</a:t>
            </a:r>
          </a:p>
          <a:p>
            <a:pPr marL="0" marR="0" lvl="0" indent="0" algn="just" defTabSz="914400" rtl="0" eaLnBrk="1" fontAlgn="auto" latinLnBrk="0" hangingPunct="1">
              <a:lnSpc>
                <a:spcPct val="100000"/>
              </a:lnSpc>
              <a:spcBef>
                <a:spcPts val="0"/>
              </a:spcBef>
              <a:spcAft>
                <a:spcPts val="0"/>
              </a:spcAft>
              <a:buClrTx/>
              <a:buSzTx/>
              <a:buFontTx/>
              <a:buNone/>
              <a:tabLst/>
              <a:defRPr/>
            </a:pPr>
            <a:r>
              <a:rPr lang="bg-BG" kern="1200" baseline="0" dirty="0" smtClean="0">
                <a:solidFill>
                  <a:schemeClr val="tx1"/>
                </a:solidFill>
                <a:latin typeface="Helen Bg Light" panose="02000003080000020004" pitchFamily="50" charset="-52"/>
                <a:ea typeface="+mn-ea"/>
                <a:cs typeface="Times New Roman" panose="02020603050405020304" pitchFamily="18" charset="0"/>
              </a:rPr>
              <a:t>И в изпълнение са 271 договора (76% от всички сключени договори).</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bg-BG" kern="1200" baseline="0" dirty="0" smtClean="0">
              <a:solidFill>
                <a:schemeClr val="tx1"/>
              </a:solidFill>
              <a:latin typeface="Helen Bg Light" panose="02000003080000020004" pitchFamily="50" charset="-52"/>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bg-BG" kern="1200" baseline="0" dirty="0" smtClean="0">
              <a:solidFill>
                <a:schemeClr val="tx1"/>
              </a:solidFill>
              <a:latin typeface="Helen Bg Light" panose="02000003080000020004" pitchFamily="50" charset="-52"/>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bg-BG" kern="1200" baseline="0" dirty="0" smtClean="0">
                <a:solidFill>
                  <a:schemeClr val="tx1"/>
                </a:solidFill>
                <a:latin typeface="Helen Bg Light" panose="02000003080000020004" pitchFamily="50" charset="-52"/>
                <a:ea typeface="+mn-ea"/>
                <a:cs typeface="Times New Roman" panose="02020603050405020304" pitchFamily="18" charset="0"/>
              </a:rPr>
              <a:t>По приключилите 48 са реализирани икономии в размер на 4,2 млн. лв., което показва </a:t>
            </a:r>
            <a:r>
              <a:rPr lang="bg-BG" b="1" u="sng" kern="1200" baseline="0" dirty="0" smtClean="0">
                <a:solidFill>
                  <a:schemeClr val="tx1"/>
                </a:solidFill>
                <a:latin typeface="Helen Bg Light" panose="02000003080000020004" pitchFamily="50" charset="-52"/>
                <a:ea typeface="+mn-ea"/>
                <a:cs typeface="Times New Roman" panose="02020603050405020304" pitchFamily="18" charset="0"/>
              </a:rPr>
              <a:t>средна усвояемост на средства 90 %.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bg-BG" kern="1200" baseline="0" dirty="0">
              <a:solidFill>
                <a:schemeClr val="tx1"/>
              </a:solidFill>
              <a:latin typeface="Helen Bg Light" panose="02000003080000020004" pitchFamily="50" charset="-52"/>
              <a:ea typeface="+mn-ea"/>
              <a:cs typeface="Times New Roman" panose="02020603050405020304" pitchFamily="18" charset="0"/>
            </a:endParaRPr>
          </a:p>
        </p:txBody>
      </p:sp>
    </p:spTree>
    <p:extLst>
      <p:ext uri="{BB962C8B-B14F-4D97-AF65-F5344CB8AC3E}">
        <p14:creationId xmlns:p14="http://schemas.microsoft.com/office/powerpoint/2010/main" val="21791048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pPr marL="171450" indent="-171450">
              <a:buFontTx/>
              <a:buChar char="-"/>
            </a:pPr>
            <a:endParaRPr lang="bg-BG" sz="1100" b="1" baseline="0" dirty="0" smtClean="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bg-BG" sz="1100" dirty="0" smtClean="0">
                <a:latin typeface="Helen Bg Light" panose="02000003080000020004" pitchFamily="50" charset="-52"/>
                <a:ea typeface="Times New Roman" panose="02020603050405020304" pitchFamily="18" charset="0"/>
                <a:cs typeface="Times New Roman" panose="02020603050405020304" pitchFamily="18" charset="0"/>
              </a:rPr>
              <a:t>Анализ на функционални анализи на общините. Дейността е изпълнена. – ОПАК</a:t>
            </a:r>
            <a:r>
              <a:rPr lang="bg-BG" sz="1100" baseline="0" dirty="0" smtClean="0">
                <a:latin typeface="Helen Bg Light" panose="02000003080000020004" pitchFamily="50" charset="-52"/>
                <a:ea typeface="Times New Roman" panose="02020603050405020304" pitchFamily="18"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bg-BG" sz="1100" i="1" dirty="0" smtClean="0">
                <a:latin typeface="Helen Bg Light" panose="02000003080000020004" pitchFamily="50" charset="-52"/>
                <a:ea typeface="Times New Roman" panose="02020603050405020304" pitchFamily="18" charset="0"/>
                <a:cs typeface="Times New Roman" panose="02020603050405020304" pitchFamily="18" charset="0"/>
              </a:rPr>
              <a:t>"споделените услуги“</a:t>
            </a:r>
            <a:r>
              <a:rPr lang="bg-BG" sz="1100" i="1" baseline="0" dirty="0" smtClean="0">
                <a:latin typeface="Helen Bg Light" panose="02000003080000020004" pitchFamily="50" charset="-52"/>
                <a:ea typeface="Times New Roman" panose="02020603050405020304" pitchFamily="18" charset="0"/>
                <a:cs typeface="Times New Roman" panose="02020603050405020304" pitchFamily="18" charset="0"/>
              </a:rPr>
              <a:t> - </a:t>
            </a:r>
            <a:r>
              <a:rPr lang="ru-RU" sz="1100" dirty="0" smtClean="0">
                <a:effectLst/>
              </a:rPr>
              <a:t>Въз основа на анализа и подготвените примерни модели, по групи общини ще бъдат идентифицирани дейностите, за които може да бъде приложен принципа за „споделяне на дейности” от няколко общини. Прилагането принципа за „споделени дейности” от група общини ще позволи в определени случаи да се реши въпроса с недостига на квалифицирани кадри в определени области и паралелно с това да се намали общата численост на администрацията. Това е особено подходящо при общините с малка численост на администрацията, които не разполагат с достатъчен собствен експертен ресурс.</a:t>
            </a:r>
            <a:endParaRPr lang="bg-BG" sz="1100" dirty="0" smtClean="0">
              <a:latin typeface="Helen Bg Light" panose="02000003080000020004" pitchFamily="50" charset="-52"/>
              <a:ea typeface="Times New Roman" panose="02020603050405020304" pitchFamily="18" charset="0"/>
              <a:cs typeface="Times New Roman" panose="02020603050405020304" pitchFamily="18" charset="0"/>
            </a:endParaRPr>
          </a:p>
          <a:p>
            <a:endParaRPr lang="bg-BG" sz="11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20</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18609156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pPr marL="171450" indent="-171450">
              <a:buFontTx/>
              <a:buChar char="-"/>
            </a:pPr>
            <a:endParaRPr lang="bg-BG" sz="1100" b="1" baseline="0" dirty="0" smtClean="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bg-BG" sz="1100" dirty="0" smtClean="0">
                <a:latin typeface="Helen Bg Light" panose="02000003080000020004" pitchFamily="50" charset="-52"/>
                <a:ea typeface="Times New Roman" panose="02020603050405020304" pitchFamily="18" charset="0"/>
                <a:cs typeface="Times New Roman" panose="02020603050405020304" pitchFamily="18" charset="0"/>
              </a:rPr>
              <a:t>Анализ на функционални анализи на общините. Дейността е изпълнена. – ОПАК</a:t>
            </a:r>
            <a:r>
              <a:rPr lang="bg-BG" sz="1100" baseline="0" dirty="0" smtClean="0">
                <a:latin typeface="Helen Bg Light" panose="02000003080000020004" pitchFamily="50" charset="-52"/>
                <a:ea typeface="Times New Roman" panose="02020603050405020304" pitchFamily="18"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bg-BG" sz="1100" i="1" dirty="0" smtClean="0">
                <a:latin typeface="Helen Bg Light" panose="02000003080000020004" pitchFamily="50" charset="-52"/>
                <a:ea typeface="Times New Roman" panose="02020603050405020304" pitchFamily="18" charset="0"/>
                <a:cs typeface="Times New Roman" panose="02020603050405020304" pitchFamily="18" charset="0"/>
              </a:rPr>
              <a:t>"споделените услуги“</a:t>
            </a:r>
            <a:r>
              <a:rPr lang="bg-BG" sz="1100" i="1" baseline="0" dirty="0" smtClean="0">
                <a:latin typeface="Helen Bg Light" panose="02000003080000020004" pitchFamily="50" charset="-52"/>
                <a:ea typeface="Times New Roman" panose="02020603050405020304" pitchFamily="18" charset="0"/>
                <a:cs typeface="Times New Roman" panose="02020603050405020304" pitchFamily="18" charset="0"/>
              </a:rPr>
              <a:t> - </a:t>
            </a:r>
            <a:r>
              <a:rPr lang="ru-RU" sz="1100" dirty="0" smtClean="0">
                <a:effectLst/>
              </a:rPr>
              <a:t>Въз основа на анализа и подготвените примерни модели, по групи общини ще бъдат идентифицирани дейностите, за които може да бъде приложен принципа за „споделяне на дейности” от няколко общини. Прилагането принципа за „споделени дейности” от група общини ще позволи в определени случаи да се реши въпроса с недостига на квалифицирани кадри в определени области и паралелно с това да се намали общата численост на администрацията. Това е особено подходящо при общините с малка численост на администрацията, които не разполагат с достатъчен собствен експертен ресурс.</a:t>
            </a:r>
            <a:endParaRPr lang="bg-BG" sz="1100" dirty="0" smtClean="0">
              <a:latin typeface="Helen Bg Light" panose="02000003080000020004" pitchFamily="50" charset="-52"/>
              <a:ea typeface="Times New Roman" panose="02020603050405020304" pitchFamily="18" charset="0"/>
              <a:cs typeface="Times New Roman" panose="02020603050405020304" pitchFamily="18" charset="0"/>
            </a:endParaRPr>
          </a:p>
          <a:p>
            <a:endParaRPr lang="bg-BG" sz="11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21</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31722360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pPr marL="171450" indent="-171450">
              <a:buFontTx/>
              <a:buChar char="-"/>
            </a:pPr>
            <a:endParaRPr lang="bg-BG" sz="1100" b="1" baseline="0" dirty="0" smtClean="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bg-BG" sz="1100" dirty="0" smtClean="0">
                <a:latin typeface="Helen Bg Light" panose="02000003080000020004" pitchFamily="50" charset="-52"/>
                <a:ea typeface="Times New Roman" panose="02020603050405020304" pitchFamily="18" charset="0"/>
                <a:cs typeface="Times New Roman" panose="02020603050405020304" pitchFamily="18" charset="0"/>
              </a:rPr>
              <a:t>Анализ на функционални анализи на общините. Дейността е изпълнена. – ОПАК</a:t>
            </a:r>
            <a:r>
              <a:rPr lang="bg-BG" sz="1100" baseline="0" dirty="0" smtClean="0">
                <a:latin typeface="Helen Bg Light" panose="02000003080000020004" pitchFamily="50" charset="-52"/>
                <a:ea typeface="Times New Roman" panose="02020603050405020304" pitchFamily="18"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bg-BG" sz="1100" i="1" dirty="0" smtClean="0">
                <a:latin typeface="Helen Bg Light" panose="02000003080000020004" pitchFamily="50" charset="-52"/>
                <a:ea typeface="Times New Roman" panose="02020603050405020304" pitchFamily="18" charset="0"/>
                <a:cs typeface="Times New Roman" panose="02020603050405020304" pitchFamily="18" charset="0"/>
              </a:rPr>
              <a:t>"споделените услуги“</a:t>
            </a:r>
            <a:r>
              <a:rPr lang="bg-BG" sz="1100" i="1" baseline="0" dirty="0" smtClean="0">
                <a:latin typeface="Helen Bg Light" panose="02000003080000020004" pitchFamily="50" charset="-52"/>
                <a:ea typeface="Times New Roman" panose="02020603050405020304" pitchFamily="18" charset="0"/>
                <a:cs typeface="Times New Roman" panose="02020603050405020304" pitchFamily="18" charset="0"/>
              </a:rPr>
              <a:t> - </a:t>
            </a:r>
            <a:r>
              <a:rPr lang="ru-RU" sz="1100" dirty="0" smtClean="0">
                <a:effectLst/>
              </a:rPr>
              <a:t>Въз основа на анализа и подготвените примерни модели, по групи общини ще бъдат идентифицирани дейностите, за които може да бъде приложен принципа за „споделяне на дейности” от няколко общини. Прилагането принципа за „споделени дейности” от група общини ще позволи в определени случаи да се реши въпроса с недостига на квалифицирани кадри в определени области и паралелно с това да се намали общата численост на администрацията. Това е особено подходящо при общините с малка численост на администрацията, които не разполагат с достатъчен собствен експертен ресурс.</a:t>
            </a:r>
            <a:endParaRPr lang="bg-BG" sz="1100" dirty="0" smtClean="0">
              <a:latin typeface="Helen Bg Light" panose="02000003080000020004" pitchFamily="50" charset="-52"/>
              <a:ea typeface="Times New Roman" panose="02020603050405020304" pitchFamily="18" charset="0"/>
              <a:cs typeface="Times New Roman" panose="02020603050405020304" pitchFamily="18" charset="0"/>
            </a:endParaRPr>
          </a:p>
          <a:p>
            <a:endParaRPr lang="bg-BG" sz="11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22</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39039189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endParaRPr lang="bg-BG" sz="1100" b="0" baseline="0" dirty="0" smtClean="0">
              <a:latin typeface="Times New Roman" panose="02020603050405020304" pitchFamily="18" charset="0"/>
              <a:cs typeface="Times New Roman" panose="02020603050405020304" pitchFamily="18" charset="0"/>
            </a:endParaRPr>
          </a:p>
          <a:p>
            <a:r>
              <a:rPr lang="bg-BG" sz="1100" b="0" baseline="0" dirty="0" smtClean="0">
                <a:latin typeface="Times New Roman" panose="02020603050405020304" pitchFamily="18" charset="0"/>
                <a:cs typeface="Times New Roman" panose="02020603050405020304" pitchFamily="18" charset="0"/>
              </a:rPr>
              <a:t>  </a:t>
            </a:r>
            <a:endParaRPr lang="bg-BG" sz="1100" b="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solidFill>
                  <a:prstClr val="black"/>
                </a:solidFill>
              </a:rPr>
              <a:pPr/>
              <a:t>23</a:t>
            </a:fld>
            <a:endParaRPr lang="bg-BG">
              <a:solidFill>
                <a:prstClr val="black"/>
              </a:solidFill>
            </a:endParaRPr>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11168795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pPr marL="171450" indent="-171450">
              <a:buFontTx/>
              <a:buChar char="-"/>
            </a:pPr>
            <a:endParaRPr lang="bg-BG" sz="1100" b="1" baseline="0" dirty="0" smtClean="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bg-BG" sz="1100" dirty="0" smtClean="0">
                <a:latin typeface="Helen Bg Light" panose="02000003080000020004" pitchFamily="50" charset="-52"/>
                <a:ea typeface="Times New Roman" panose="02020603050405020304" pitchFamily="18" charset="0"/>
                <a:cs typeface="Times New Roman" panose="02020603050405020304" pitchFamily="18" charset="0"/>
              </a:rPr>
              <a:t>Анализ на функционални анализи на общините. Дейността е изпълнена. – ОПАК</a:t>
            </a:r>
            <a:r>
              <a:rPr lang="bg-BG" sz="1100" baseline="0" dirty="0" smtClean="0">
                <a:latin typeface="Helen Bg Light" panose="02000003080000020004" pitchFamily="50" charset="-52"/>
                <a:ea typeface="Times New Roman" panose="02020603050405020304" pitchFamily="18"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bg-BG" sz="1100" i="1" dirty="0" smtClean="0">
                <a:latin typeface="Helen Bg Light" panose="02000003080000020004" pitchFamily="50" charset="-52"/>
                <a:ea typeface="Times New Roman" panose="02020603050405020304" pitchFamily="18" charset="0"/>
                <a:cs typeface="Times New Roman" panose="02020603050405020304" pitchFamily="18" charset="0"/>
              </a:rPr>
              <a:t>"споделените услуги“</a:t>
            </a:r>
            <a:r>
              <a:rPr lang="bg-BG" sz="1100" i="1" baseline="0" dirty="0" smtClean="0">
                <a:latin typeface="Helen Bg Light" panose="02000003080000020004" pitchFamily="50" charset="-52"/>
                <a:ea typeface="Times New Roman" panose="02020603050405020304" pitchFamily="18" charset="0"/>
                <a:cs typeface="Times New Roman" panose="02020603050405020304" pitchFamily="18" charset="0"/>
              </a:rPr>
              <a:t> - </a:t>
            </a:r>
            <a:r>
              <a:rPr lang="ru-RU" sz="1100" dirty="0" smtClean="0">
                <a:effectLst/>
              </a:rPr>
              <a:t>Въз основа на анализа и подготвените примерни модели, по групи общини ще бъдат идентифицирани дейностите, за които може да бъде приложен принципа за „споделяне на дейности” от няколко общини. Прилагането принципа за „споделени дейности” от група общини ще позволи в определени случаи да се реши въпроса с недостига на квалифицирани кадри в определени области и паралелно с това да се намали общата численост на администрацията. Това е особено подходящо при общините с малка численост на администрацията, които не разполагат с достатъчен собствен експертен ресурс.</a:t>
            </a:r>
            <a:endParaRPr lang="bg-BG" sz="1100" dirty="0" smtClean="0">
              <a:latin typeface="Helen Bg Light" panose="02000003080000020004" pitchFamily="50" charset="-52"/>
              <a:ea typeface="Times New Roman" panose="02020603050405020304" pitchFamily="18" charset="0"/>
              <a:cs typeface="Times New Roman" panose="02020603050405020304" pitchFamily="18" charset="0"/>
            </a:endParaRPr>
          </a:p>
          <a:p>
            <a:endParaRPr lang="bg-BG" sz="11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24</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40087162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25</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20379903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1288" y="282575"/>
            <a:ext cx="3971925" cy="2809875"/>
          </a:xfrm>
          <a:prstGeom prst="rect">
            <a:avLst/>
          </a:prstGeom>
        </p:spPr>
      </p:sp>
      <p:sp>
        <p:nvSpPr>
          <p:cNvPr id="3" name="Notes Placeholder 2"/>
          <p:cNvSpPr>
            <a:spLocks noGrp="1"/>
          </p:cNvSpPr>
          <p:nvPr>
            <p:ph type="body" idx="1"/>
          </p:nvPr>
        </p:nvSpPr>
        <p:spPr>
          <a:xfrm>
            <a:off x="329576" y="3813019"/>
            <a:ext cx="6135348" cy="5835446"/>
          </a:xfrm>
          <a:prstGeom prst="rect">
            <a:avLst/>
          </a:prstGeom>
        </p:spPr>
        <p:txBody>
          <a:bodyPr/>
          <a:lstStyle/>
          <a:p>
            <a:pPr marL="0" algn="just" defTabSz="914400" rtl="0" eaLnBrk="1" latinLnBrk="0" hangingPunct="1"/>
            <a:r>
              <a:rPr lang="bg-BG" sz="1100" kern="1200" baseline="0" dirty="0" smtClean="0">
                <a:latin typeface="Helen Bg Light" panose="02000003080000020004" pitchFamily="50" charset="-52"/>
                <a:cs typeface="Times New Roman" panose="02020603050405020304" pitchFamily="18" charset="0"/>
              </a:rPr>
              <a:t>По програмата са сключени 355 договора възлизащи на 397,8 млн. лв. или </a:t>
            </a:r>
            <a:r>
              <a:rPr lang="bg-BG" sz="1100" b="1" kern="1200" baseline="0" dirty="0" smtClean="0">
                <a:latin typeface="Helen Bg Light" panose="02000003080000020004" pitchFamily="50" charset="-52"/>
                <a:cs typeface="Times New Roman" panose="02020603050405020304" pitchFamily="18" charset="0"/>
              </a:rPr>
              <a:t>близо 60% </a:t>
            </a:r>
            <a:r>
              <a:rPr lang="bg-BG" sz="1100" kern="1200" baseline="0" dirty="0" smtClean="0">
                <a:latin typeface="Helen Bg Light" panose="02000003080000020004" pitchFamily="50" charset="-52"/>
                <a:cs typeface="Times New Roman" panose="02020603050405020304" pitchFamily="18" charset="0"/>
              </a:rPr>
              <a:t>от финансовия план на програмата.</a:t>
            </a:r>
          </a:p>
          <a:p>
            <a:pPr marL="0" indent="0" algn="just" defTabSz="914400" rtl="0" eaLnBrk="1" latinLnBrk="0" hangingPunct="1">
              <a:buFontTx/>
              <a:buNone/>
            </a:pPr>
            <a:endParaRPr lang="bg-BG" sz="1100" kern="1200" baseline="0" dirty="0" smtClean="0">
              <a:latin typeface="Helen Bg Light" panose="02000003080000020004" pitchFamily="50" charset="-52"/>
              <a:cs typeface="Times New Roman" panose="02020603050405020304" pitchFamily="18" charset="0"/>
            </a:endParaRPr>
          </a:p>
          <a:p>
            <a:pPr marL="0" indent="0" algn="just" defTabSz="914400" rtl="0" eaLnBrk="1" latinLnBrk="0" hangingPunct="1">
              <a:buFontTx/>
              <a:buNone/>
            </a:pPr>
            <a:r>
              <a:rPr lang="bg-BG" sz="1100" kern="1200" baseline="0" dirty="0" smtClean="0">
                <a:latin typeface="Helen Bg Light" panose="02000003080000020004" pitchFamily="50" charset="-52"/>
                <a:cs typeface="Times New Roman" panose="02020603050405020304" pitchFamily="18" charset="0"/>
              </a:rPr>
              <a:t>От договорените средства, след приспадане на реализираните икономии (при приключване на проектите):</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bg-BG" sz="1100" kern="1200" baseline="0" dirty="0" smtClean="0">
                <a:latin typeface="Helen Bg Light" panose="02000003080000020004" pitchFamily="50" charset="-52"/>
                <a:cs typeface="Times New Roman" panose="02020603050405020304" pitchFamily="18" charset="0"/>
              </a:rPr>
              <a:t>най-много са договорените средства по </a:t>
            </a:r>
            <a:r>
              <a:rPr lang="bg-BG" sz="1100" kern="1200" baseline="0" dirty="0" err="1" smtClean="0">
                <a:latin typeface="Helen Bg Light" panose="02000003080000020004" pitchFamily="50" charset="-52"/>
                <a:cs typeface="Times New Roman" panose="02020603050405020304" pitchFamily="18" charset="0"/>
              </a:rPr>
              <a:t>ПО</a:t>
            </a:r>
            <a:r>
              <a:rPr lang="bg-BG" sz="1100" kern="1200" baseline="0" dirty="0" smtClean="0">
                <a:latin typeface="Helen Bg Light" panose="02000003080000020004" pitchFamily="50" charset="-52"/>
                <a:cs typeface="Times New Roman" panose="02020603050405020304" pitchFamily="18" charset="0"/>
              </a:rPr>
              <a:t> 1 (е-управление) - </a:t>
            </a:r>
            <a:r>
              <a:rPr lang="bg-BG" sz="1100" b="1" kern="1200" baseline="0" dirty="0" smtClean="0">
                <a:latin typeface="Helen Bg Light" panose="02000003080000020004" pitchFamily="50" charset="-52"/>
                <a:cs typeface="Times New Roman" panose="02020603050405020304" pitchFamily="18" charset="0"/>
              </a:rPr>
              <a:t>46,8 %</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bg-BG" sz="1100" kern="1200" baseline="0" dirty="0" smtClean="0">
                <a:latin typeface="Helen Bg Light" panose="02000003080000020004" pitchFamily="50" charset="-52"/>
                <a:cs typeface="Times New Roman" panose="02020603050405020304" pitchFamily="18" charset="0"/>
              </a:rPr>
              <a:t>ПО 4 (техническа помощ за </a:t>
            </a:r>
            <a:r>
              <a:rPr lang="bg-BG" sz="1100" kern="1200" baseline="0" dirty="0" err="1" smtClean="0">
                <a:latin typeface="Helen Bg Light" panose="02000003080000020004" pitchFamily="50" charset="-52"/>
                <a:cs typeface="Times New Roman" panose="02020603050405020304" pitchFamily="18" charset="0"/>
              </a:rPr>
              <a:t>ЕСИФ</a:t>
            </a:r>
            <a:r>
              <a:rPr lang="bg-BG" sz="1100" kern="1200" baseline="0" dirty="0" smtClean="0">
                <a:latin typeface="Helen Bg Light" panose="02000003080000020004" pitchFamily="50" charset="-52"/>
                <a:cs typeface="Times New Roman" panose="02020603050405020304" pitchFamily="18" charset="0"/>
              </a:rPr>
              <a:t>) - </a:t>
            </a:r>
            <a:r>
              <a:rPr lang="bg-BG" sz="1100" b="1" kern="1200" baseline="0" dirty="0" smtClean="0">
                <a:latin typeface="Helen Bg Light" panose="02000003080000020004" pitchFamily="50" charset="-52"/>
                <a:cs typeface="Times New Roman" panose="02020603050405020304" pitchFamily="18" charset="0"/>
              </a:rPr>
              <a:t>26,3 % </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bg-BG" sz="1100" b="1" kern="1200" baseline="0" dirty="0" smtClean="0">
                <a:latin typeface="Helen Bg Light" panose="02000003080000020004" pitchFamily="50" charset="-52"/>
                <a:cs typeface="Times New Roman" panose="02020603050405020304" pitchFamily="18" charset="0"/>
              </a:rPr>
              <a:t>13,2 %</a:t>
            </a:r>
            <a:r>
              <a:rPr lang="bg-BG" sz="1100" kern="1200" baseline="0" dirty="0" smtClean="0">
                <a:latin typeface="Helen Bg Light" panose="02000003080000020004" pitchFamily="50" charset="-52"/>
                <a:cs typeface="Times New Roman" panose="02020603050405020304" pitchFamily="18" charset="0"/>
              </a:rPr>
              <a:t> са договорени по </a:t>
            </a:r>
            <a:r>
              <a:rPr lang="bg-BG" sz="1100" kern="1200" baseline="0" dirty="0" err="1" smtClean="0">
                <a:latin typeface="Helen Bg Light" panose="02000003080000020004" pitchFamily="50" charset="-52"/>
                <a:cs typeface="Times New Roman" panose="02020603050405020304" pitchFamily="18" charset="0"/>
              </a:rPr>
              <a:t>ПО</a:t>
            </a:r>
            <a:r>
              <a:rPr lang="bg-BG" sz="1100" kern="1200" baseline="0" dirty="0" smtClean="0">
                <a:latin typeface="Helen Bg Light" panose="02000003080000020004" pitchFamily="50" charset="-52"/>
                <a:cs typeface="Times New Roman" panose="02020603050405020304" pitchFamily="18" charset="0"/>
              </a:rPr>
              <a:t> 2 (Ефективно и професионално управление в партньорство с гражданското общество и бизнеса)</a:t>
            </a:r>
          </a:p>
          <a:p>
            <a:pPr marL="0" indent="0" algn="just" defTabSz="914400" rtl="0" eaLnBrk="1" latinLnBrk="0" hangingPunct="1">
              <a:buFontTx/>
              <a:buNone/>
            </a:pPr>
            <a:r>
              <a:rPr lang="bg-BG" sz="1100" kern="1200" baseline="0" dirty="0" smtClean="0">
                <a:latin typeface="Helen Bg Light" panose="02000003080000020004" pitchFamily="50" charset="-52"/>
                <a:cs typeface="Times New Roman" panose="02020603050405020304" pitchFamily="18" charset="0"/>
              </a:rPr>
              <a:t>-  </a:t>
            </a:r>
            <a:r>
              <a:rPr lang="bg-BG" sz="1100" b="1" kern="1200" baseline="0" dirty="0" smtClean="0">
                <a:latin typeface="Helen Bg Light" panose="02000003080000020004" pitchFamily="50" charset="-52"/>
                <a:cs typeface="Times New Roman" panose="02020603050405020304" pitchFamily="18" charset="0"/>
              </a:rPr>
              <a:t>8 % </a:t>
            </a:r>
            <a:r>
              <a:rPr lang="bg-BG" sz="1100" kern="1200" baseline="0" dirty="0" smtClean="0">
                <a:latin typeface="Helen Bg Light" panose="02000003080000020004" pitchFamily="50" charset="-52"/>
                <a:cs typeface="Times New Roman" panose="02020603050405020304" pitchFamily="18" charset="0"/>
              </a:rPr>
              <a:t>са ПО 3 (съдебна система) </a:t>
            </a:r>
          </a:p>
          <a:p>
            <a:pPr marL="0" indent="-171450" algn="just" defTabSz="914400" rtl="0" eaLnBrk="1" latinLnBrk="0" hangingPunct="1">
              <a:buFontTx/>
              <a:buChar char="-"/>
            </a:pPr>
            <a:r>
              <a:rPr lang="bg-BG" sz="1100" b="1" kern="1200" baseline="0" dirty="0" smtClean="0">
                <a:latin typeface="Helen Bg Light" panose="02000003080000020004" pitchFamily="50" charset="-52"/>
                <a:cs typeface="Times New Roman" panose="02020603050405020304" pitchFamily="18" charset="0"/>
              </a:rPr>
              <a:t>5,8 %</a:t>
            </a:r>
            <a:r>
              <a:rPr lang="bg-BG" sz="1100" kern="1200" baseline="0" dirty="0" smtClean="0">
                <a:latin typeface="Helen Bg Light" panose="02000003080000020004" pitchFamily="50" charset="-52"/>
                <a:cs typeface="Times New Roman" panose="02020603050405020304" pitchFamily="18" charset="0"/>
              </a:rPr>
              <a:t> са по </a:t>
            </a:r>
            <a:r>
              <a:rPr lang="bg-BG" sz="1100" kern="1200" baseline="0" dirty="0" err="1" smtClean="0">
                <a:latin typeface="Helen Bg Light" panose="02000003080000020004" pitchFamily="50" charset="-52"/>
                <a:cs typeface="Times New Roman" panose="02020603050405020304" pitchFamily="18" charset="0"/>
              </a:rPr>
              <a:t>ПО</a:t>
            </a:r>
            <a:r>
              <a:rPr lang="bg-BG" sz="1100" kern="1200" baseline="0" dirty="0" smtClean="0">
                <a:latin typeface="Helen Bg Light" panose="02000003080000020004" pitchFamily="50" charset="-52"/>
                <a:cs typeface="Times New Roman" panose="02020603050405020304" pitchFamily="18" charset="0"/>
              </a:rPr>
              <a:t> 5 (техническа помощ за </a:t>
            </a:r>
            <a:r>
              <a:rPr lang="bg-BG" sz="1100" kern="1200" baseline="0" dirty="0" err="1" smtClean="0">
                <a:latin typeface="Helen Bg Light" panose="02000003080000020004" pitchFamily="50" charset="-52"/>
                <a:cs typeface="Times New Roman" panose="02020603050405020304" pitchFamily="18" charset="0"/>
              </a:rPr>
              <a:t>УО</a:t>
            </a:r>
            <a:r>
              <a:rPr lang="bg-BG" sz="1100" kern="1200" baseline="0" dirty="0" smtClean="0">
                <a:latin typeface="Helen Bg Light" panose="02000003080000020004" pitchFamily="50" charset="-52"/>
                <a:cs typeface="Times New Roman" panose="02020603050405020304" pitchFamily="18"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bg-BG" sz="1100" kern="1200" baseline="0" noProof="0" dirty="0" smtClean="0">
              <a:latin typeface="Helen Bg Light" panose="02000003080000020004" pitchFamily="50" charset="-52"/>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bg-BG" sz="1100" kern="1200" baseline="0" noProof="0" dirty="0" smtClean="0">
                <a:latin typeface="Helen Bg Light" panose="02000003080000020004" pitchFamily="50" charset="-52"/>
                <a:cs typeface="Times New Roman" panose="02020603050405020304" pitchFamily="18" charset="0"/>
              </a:rPr>
              <a:t>ПО 1 – 30 бр. договори – 184,2 млн. лв.</a:t>
            </a:r>
          </a:p>
          <a:p>
            <a:pPr marL="0" marR="0" lvl="0" indent="0" algn="just" defTabSz="914400" rtl="0" eaLnBrk="1" fontAlgn="auto" latinLnBrk="0" hangingPunct="1">
              <a:lnSpc>
                <a:spcPct val="100000"/>
              </a:lnSpc>
              <a:spcBef>
                <a:spcPts val="0"/>
              </a:spcBef>
              <a:spcAft>
                <a:spcPts val="0"/>
              </a:spcAft>
              <a:buClrTx/>
              <a:buSzTx/>
              <a:buFontTx/>
              <a:buNone/>
              <a:tabLst/>
              <a:defRPr/>
            </a:pPr>
            <a:r>
              <a:rPr lang="bg-BG" sz="1100" kern="1200" baseline="0" noProof="0" dirty="0" smtClean="0">
                <a:latin typeface="Helen Bg Light" panose="02000003080000020004" pitchFamily="50" charset="-52"/>
                <a:cs typeface="Times New Roman" panose="02020603050405020304" pitchFamily="18" charset="0"/>
              </a:rPr>
              <a:t>ПО 2 – 184 бр. договори –  51,8 млн. лв.</a:t>
            </a:r>
          </a:p>
          <a:p>
            <a:pPr marL="0" marR="0" lvl="0" indent="0" algn="just" defTabSz="914400" rtl="0" eaLnBrk="1" fontAlgn="auto" latinLnBrk="0" hangingPunct="1">
              <a:lnSpc>
                <a:spcPct val="100000"/>
              </a:lnSpc>
              <a:spcBef>
                <a:spcPts val="0"/>
              </a:spcBef>
              <a:spcAft>
                <a:spcPts val="0"/>
              </a:spcAft>
              <a:buClrTx/>
              <a:buSzTx/>
              <a:buFontTx/>
              <a:buNone/>
              <a:tabLst/>
              <a:defRPr/>
            </a:pPr>
            <a:r>
              <a:rPr lang="bg-BG" sz="1100" kern="1200" baseline="0" noProof="0" dirty="0" smtClean="0">
                <a:latin typeface="Helen Bg Light" panose="02000003080000020004" pitchFamily="50" charset="-52"/>
                <a:cs typeface="Times New Roman" panose="02020603050405020304" pitchFamily="18" charset="0"/>
              </a:rPr>
              <a:t>ПО 3 – 55 бр. договори - </a:t>
            </a:r>
            <a:r>
              <a:rPr lang="en-US" sz="1100" kern="1200" baseline="0" noProof="0" dirty="0" smtClean="0">
                <a:latin typeface="Helen Bg Light" panose="02000003080000020004" pitchFamily="50" charset="-52"/>
                <a:cs typeface="Times New Roman" panose="02020603050405020304" pitchFamily="18" charset="0"/>
              </a:rPr>
              <a:t> </a:t>
            </a:r>
            <a:r>
              <a:rPr lang="bg-BG" sz="1100" kern="1200" baseline="0" noProof="0" dirty="0" smtClean="0">
                <a:latin typeface="Helen Bg Light" panose="02000003080000020004" pitchFamily="50" charset="-52"/>
                <a:cs typeface="Times New Roman" panose="02020603050405020304" pitchFamily="18" charset="0"/>
              </a:rPr>
              <a:t>31,3 </a:t>
            </a:r>
            <a:r>
              <a:rPr lang="en-US" sz="1100" kern="1200" baseline="0" noProof="0" dirty="0" smtClean="0">
                <a:latin typeface="Helen Bg Light" panose="02000003080000020004" pitchFamily="50" charset="-52"/>
                <a:cs typeface="Times New Roman" panose="02020603050405020304" pitchFamily="18" charset="0"/>
              </a:rPr>
              <a:t> </a:t>
            </a:r>
            <a:r>
              <a:rPr lang="bg-BG" sz="1100" kern="1200" baseline="0" noProof="0" dirty="0" smtClean="0">
                <a:latin typeface="Helen Bg Light" panose="02000003080000020004" pitchFamily="50" charset="-52"/>
                <a:cs typeface="Times New Roman" panose="02020603050405020304" pitchFamily="18" charset="0"/>
              </a:rPr>
              <a:t>млн. лв.</a:t>
            </a:r>
          </a:p>
          <a:p>
            <a:pPr marL="0" marR="0" lvl="0" indent="0" algn="just" defTabSz="914400" rtl="0" eaLnBrk="1" fontAlgn="auto" latinLnBrk="0" hangingPunct="1">
              <a:lnSpc>
                <a:spcPct val="100000"/>
              </a:lnSpc>
              <a:spcBef>
                <a:spcPts val="0"/>
              </a:spcBef>
              <a:spcAft>
                <a:spcPts val="0"/>
              </a:spcAft>
              <a:buClrTx/>
              <a:buSzTx/>
              <a:buFontTx/>
              <a:buNone/>
              <a:tabLst/>
              <a:defRPr/>
            </a:pPr>
            <a:r>
              <a:rPr lang="bg-BG" sz="1100" kern="1200" baseline="0" noProof="0" dirty="0" smtClean="0">
                <a:latin typeface="Helen Bg Light" panose="02000003080000020004" pitchFamily="50" charset="-52"/>
                <a:cs typeface="Times New Roman" panose="02020603050405020304" pitchFamily="18" charset="0"/>
              </a:rPr>
              <a:t>ПО 4 – 76 бр. договори – 103,5 млн. лв.</a:t>
            </a:r>
          </a:p>
          <a:p>
            <a:pPr marL="0" marR="0" lvl="0" indent="0" algn="just" defTabSz="914400" rtl="0" eaLnBrk="1" fontAlgn="auto" latinLnBrk="0" hangingPunct="1">
              <a:lnSpc>
                <a:spcPct val="100000"/>
              </a:lnSpc>
              <a:spcBef>
                <a:spcPts val="0"/>
              </a:spcBef>
              <a:spcAft>
                <a:spcPts val="0"/>
              </a:spcAft>
              <a:buClrTx/>
              <a:buSzTx/>
              <a:buFontTx/>
              <a:buNone/>
              <a:tabLst/>
              <a:defRPr/>
            </a:pPr>
            <a:r>
              <a:rPr lang="bg-BG" sz="1100" kern="1200" baseline="0" noProof="0" dirty="0" smtClean="0">
                <a:latin typeface="Helen Bg Light" panose="02000003080000020004" pitchFamily="50" charset="-52"/>
                <a:cs typeface="Times New Roman" panose="02020603050405020304" pitchFamily="18" charset="0"/>
              </a:rPr>
              <a:t>ПО 5 – 3 бр. договори –  22,8 млн. лв.</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bg-BG" sz="1100" kern="1200" baseline="0" noProof="0" dirty="0" smtClean="0">
              <a:latin typeface="Helen Bg Light" panose="02000003080000020004" pitchFamily="50" charset="-52"/>
              <a:cs typeface="Times New Roman" panose="02020603050405020304" pitchFamily="18"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bg-BG" kern="1200" dirty="0" smtClean="0">
              <a:effectLst/>
              <a:latin typeface="Helen Bg Light" panose="02000003080000020004" pitchFamily="50" charset="-52"/>
              <a:cs typeface="Times New Roman" panose="02020603050405020304" pitchFamily="18" charset="0"/>
            </a:endParaRPr>
          </a:p>
          <a:p>
            <a:pPr algn="just">
              <a:buFont typeface="Wingdings" panose="05000000000000000000" pitchFamily="2" charset="2"/>
              <a:buNone/>
            </a:pPr>
            <a:endParaRPr lang="bg-BG" b="1" baseline="0" dirty="0" smtClean="0">
              <a:latin typeface="Helen Bg Light" panose="02000003080000020004" pitchFamily="50" charset="-52"/>
              <a:cs typeface="Times New Roman" panose="02020603050405020304" pitchFamily="18" charset="0"/>
            </a:endParaRPr>
          </a:p>
        </p:txBody>
      </p:sp>
    </p:spTree>
    <p:extLst>
      <p:ext uri="{BB962C8B-B14F-4D97-AF65-F5344CB8AC3E}">
        <p14:creationId xmlns:p14="http://schemas.microsoft.com/office/powerpoint/2010/main" val="661437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1288" y="282575"/>
            <a:ext cx="3971925" cy="2809875"/>
          </a:xfrm>
          <a:prstGeom prst="rect">
            <a:avLst/>
          </a:prstGeom>
        </p:spPr>
      </p:sp>
      <p:sp>
        <p:nvSpPr>
          <p:cNvPr id="3" name="Notes Placeholder 2"/>
          <p:cNvSpPr>
            <a:spLocks noGrp="1"/>
          </p:cNvSpPr>
          <p:nvPr>
            <p:ph type="body" idx="1"/>
          </p:nvPr>
        </p:nvSpPr>
        <p:spPr>
          <a:xfrm>
            <a:off x="329576" y="3813019"/>
            <a:ext cx="6135348" cy="5835446"/>
          </a:xfrm>
          <a:prstGeom prst="rect">
            <a:avLst/>
          </a:prstGeom>
        </p:spPr>
        <p:txBody>
          <a:bodyPr/>
          <a:lstStyle/>
          <a:p>
            <a:pPr marL="0" algn="just" defTabSz="914400" rtl="0" eaLnBrk="1" latinLnBrk="0" hangingPunct="1"/>
            <a:r>
              <a:rPr lang="bg-BG" sz="1100" kern="1200" baseline="0" dirty="0" smtClean="0">
                <a:latin typeface="Helen Bg Light" panose="02000003080000020004" pitchFamily="50" charset="-52"/>
                <a:cs typeface="Times New Roman" panose="02020603050405020304" pitchFamily="18" charset="0"/>
              </a:rPr>
              <a:t>Спрямо предвидените средства по всяка приоритетна ос:</a:t>
            </a:r>
          </a:p>
          <a:p>
            <a:pPr marL="0" indent="-171450" algn="just" defTabSz="914400" rtl="0" eaLnBrk="1" latinLnBrk="0" hangingPunct="1">
              <a:buFontTx/>
              <a:buChar char="-"/>
            </a:pPr>
            <a:endParaRPr lang="bg-BG" sz="1100" kern="1200" baseline="0" dirty="0" smtClean="0">
              <a:latin typeface="Helen Bg Light" panose="02000003080000020004" pitchFamily="50" charset="-52"/>
              <a:cs typeface="Times New Roman" panose="02020603050405020304" pitchFamily="18" charset="0"/>
            </a:endParaRPr>
          </a:p>
          <a:p>
            <a:pPr marL="0" marR="0" lvl="0" indent="-171450" algn="just" defTabSz="914400" rtl="0" eaLnBrk="1" fontAlgn="auto" latinLnBrk="0" hangingPunct="1">
              <a:lnSpc>
                <a:spcPct val="100000"/>
              </a:lnSpc>
              <a:spcBef>
                <a:spcPts val="0"/>
              </a:spcBef>
              <a:spcAft>
                <a:spcPts val="0"/>
              </a:spcAft>
              <a:buClrTx/>
              <a:buSzTx/>
              <a:buFontTx/>
              <a:buChar char="-"/>
              <a:tabLst/>
              <a:defRPr/>
            </a:pPr>
            <a:r>
              <a:rPr lang="bg-BG" sz="1100" kern="1200" baseline="0" dirty="0" smtClean="0">
                <a:latin typeface="Helen Bg Light" panose="02000003080000020004" pitchFamily="50" charset="-52"/>
                <a:cs typeface="Times New Roman" panose="02020603050405020304" pitchFamily="18" charset="0"/>
              </a:rPr>
              <a:t>по </a:t>
            </a:r>
            <a:r>
              <a:rPr lang="bg-BG" sz="1100" kern="1200" baseline="0" dirty="0" err="1" smtClean="0">
                <a:latin typeface="Helen Bg Light" panose="02000003080000020004" pitchFamily="50" charset="-52"/>
                <a:cs typeface="Times New Roman" panose="02020603050405020304" pitchFamily="18" charset="0"/>
              </a:rPr>
              <a:t>ПО</a:t>
            </a:r>
            <a:r>
              <a:rPr lang="bg-BG" sz="1100" kern="1200" baseline="0" dirty="0" smtClean="0">
                <a:latin typeface="Helen Bg Light" panose="02000003080000020004" pitchFamily="50" charset="-52"/>
                <a:cs typeface="Times New Roman" panose="02020603050405020304" pitchFamily="18" charset="0"/>
              </a:rPr>
              <a:t> 5 са договорени най-голяма част: </a:t>
            </a:r>
            <a:r>
              <a:rPr lang="bg-BG" sz="1100" b="1" kern="1200" baseline="0" dirty="0" smtClean="0">
                <a:latin typeface="Helen Bg Light" panose="02000003080000020004" pitchFamily="50" charset="-52"/>
                <a:cs typeface="Times New Roman" panose="02020603050405020304" pitchFamily="18" charset="0"/>
              </a:rPr>
              <a:t>95,6 % </a:t>
            </a:r>
            <a:r>
              <a:rPr lang="bg-BG" sz="1100" kern="1200" baseline="0" dirty="0" smtClean="0">
                <a:latin typeface="Helen Bg Light" panose="02000003080000020004" pitchFamily="50" charset="-52"/>
                <a:cs typeface="Times New Roman" panose="02020603050405020304" pitchFamily="18" charset="0"/>
              </a:rPr>
              <a:t>от бюджета по тази ос;</a:t>
            </a:r>
          </a:p>
          <a:p>
            <a:pPr marL="0" marR="0" lvl="0" indent="-171450" algn="just" defTabSz="914400" rtl="0" eaLnBrk="1" fontAlgn="auto" latinLnBrk="0" hangingPunct="1">
              <a:lnSpc>
                <a:spcPct val="100000"/>
              </a:lnSpc>
              <a:spcBef>
                <a:spcPts val="0"/>
              </a:spcBef>
              <a:spcAft>
                <a:spcPts val="0"/>
              </a:spcAft>
              <a:buClrTx/>
              <a:buSzTx/>
              <a:buFontTx/>
              <a:buChar char="-"/>
              <a:tabLst/>
              <a:defRPr/>
            </a:pPr>
            <a:r>
              <a:rPr lang="bg-BG" sz="1100" kern="1200" baseline="0" dirty="0" smtClean="0">
                <a:latin typeface="Helen Bg Light" panose="02000003080000020004" pitchFamily="50" charset="-52"/>
                <a:cs typeface="Times New Roman" panose="02020603050405020304" pitchFamily="18" charset="0"/>
              </a:rPr>
              <a:t>следва ПО 4 – </a:t>
            </a:r>
            <a:r>
              <a:rPr lang="bg-BG" sz="1100" b="1" kern="1200" baseline="0" dirty="0" smtClean="0">
                <a:latin typeface="Helen Bg Light" panose="02000003080000020004" pitchFamily="50" charset="-52"/>
                <a:cs typeface="Times New Roman" panose="02020603050405020304" pitchFamily="18" charset="0"/>
              </a:rPr>
              <a:t>74,4 % </a:t>
            </a:r>
            <a:r>
              <a:rPr lang="bg-BG" sz="1100" kern="1200" baseline="0" dirty="0" smtClean="0">
                <a:latin typeface="Helen Bg Light" panose="02000003080000020004" pitchFamily="50" charset="-52"/>
                <a:cs typeface="Times New Roman" panose="02020603050405020304" pitchFamily="18" charset="0"/>
              </a:rPr>
              <a:t>от бюджета за тази ос;</a:t>
            </a:r>
          </a:p>
          <a:p>
            <a:pPr marL="0" marR="0" lvl="0" indent="-171450" algn="just" defTabSz="914400" rtl="0" eaLnBrk="1" fontAlgn="auto" latinLnBrk="0" hangingPunct="1">
              <a:lnSpc>
                <a:spcPct val="100000"/>
              </a:lnSpc>
              <a:spcBef>
                <a:spcPts val="0"/>
              </a:spcBef>
              <a:spcAft>
                <a:spcPts val="0"/>
              </a:spcAft>
              <a:buClrTx/>
              <a:buSzTx/>
              <a:buFontTx/>
              <a:buChar char="-"/>
              <a:tabLst/>
              <a:defRPr/>
            </a:pPr>
            <a:r>
              <a:rPr lang="bg-BG" sz="1100" kern="1200" baseline="0" dirty="0" smtClean="0">
                <a:latin typeface="Helen Bg Light" panose="02000003080000020004" pitchFamily="50" charset="-52"/>
                <a:cs typeface="Times New Roman" panose="02020603050405020304" pitchFamily="18" charset="0"/>
              </a:rPr>
              <a:t>ПО 1 - </a:t>
            </a:r>
            <a:r>
              <a:rPr lang="bg-BG" sz="1100" b="1" kern="1200" baseline="0" dirty="0" smtClean="0">
                <a:latin typeface="Helen Bg Light" panose="02000003080000020004" pitchFamily="50" charset="-52"/>
                <a:cs typeface="Times New Roman" panose="02020603050405020304" pitchFamily="18" charset="0"/>
              </a:rPr>
              <a:t>67,8 % </a:t>
            </a:r>
            <a:r>
              <a:rPr lang="bg-BG" sz="1100" kern="1200" baseline="0" dirty="0" smtClean="0">
                <a:latin typeface="Helen Bg Light" panose="02000003080000020004" pitchFamily="50" charset="-52"/>
                <a:cs typeface="Times New Roman" panose="02020603050405020304" pitchFamily="18" charset="0"/>
              </a:rPr>
              <a:t>от бюджета на оста;</a:t>
            </a:r>
          </a:p>
          <a:p>
            <a:pPr marL="0" indent="-171450" algn="just" defTabSz="914400" rtl="0" eaLnBrk="1" latinLnBrk="0" hangingPunct="1">
              <a:buFontTx/>
              <a:buChar char="-"/>
            </a:pPr>
            <a:r>
              <a:rPr lang="bg-BG" sz="1100" kern="1200" baseline="0" dirty="0" smtClean="0">
                <a:latin typeface="Helen Bg Light" panose="02000003080000020004" pitchFamily="50" charset="-52"/>
                <a:cs typeface="Times New Roman" panose="02020603050405020304" pitchFamily="18" charset="0"/>
              </a:rPr>
              <a:t>ПО 3 – </a:t>
            </a:r>
            <a:r>
              <a:rPr lang="bg-BG" sz="1100" b="1" kern="1200" baseline="0" dirty="0" smtClean="0">
                <a:latin typeface="Helen Bg Light" panose="02000003080000020004" pitchFamily="50" charset="-52"/>
                <a:cs typeface="Times New Roman" panose="02020603050405020304" pitchFamily="18" charset="0"/>
              </a:rPr>
              <a:t>45,1 % </a:t>
            </a:r>
            <a:r>
              <a:rPr lang="bg-BG" sz="1100" kern="1200" baseline="0" dirty="0" smtClean="0">
                <a:latin typeface="Helen Bg Light" panose="02000003080000020004" pitchFamily="50" charset="-52"/>
                <a:cs typeface="Times New Roman" panose="02020603050405020304" pitchFamily="18" charset="0"/>
              </a:rPr>
              <a:t>от бюджета за тази ос;</a:t>
            </a:r>
          </a:p>
          <a:p>
            <a:pPr marL="0" marR="0" lvl="0" indent="-171450" algn="just" defTabSz="914400" rtl="0" eaLnBrk="1" fontAlgn="auto" latinLnBrk="0" hangingPunct="1">
              <a:lnSpc>
                <a:spcPct val="100000"/>
              </a:lnSpc>
              <a:spcBef>
                <a:spcPts val="0"/>
              </a:spcBef>
              <a:spcAft>
                <a:spcPts val="0"/>
              </a:spcAft>
              <a:buClrTx/>
              <a:buSzTx/>
              <a:buFontTx/>
              <a:buChar char="-"/>
              <a:tabLst/>
              <a:defRPr/>
            </a:pPr>
            <a:r>
              <a:rPr lang="bg-BG" sz="1100" kern="1200" baseline="0" dirty="0" smtClean="0">
                <a:latin typeface="Helen Bg Light" panose="02000003080000020004" pitchFamily="50" charset="-52"/>
                <a:cs typeface="Times New Roman" panose="02020603050405020304" pitchFamily="18" charset="0"/>
              </a:rPr>
              <a:t>и най-малко по </a:t>
            </a:r>
            <a:r>
              <a:rPr lang="bg-BG" sz="1100" kern="1200" baseline="0" dirty="0" err="1" smtClean="0">
                <a:latin typeface="Helen Bg Light" panose="02000003080000020004" pitchFamily="50" charset="-52"/>
                <a:cs typeface="Times New Roman" panose="02020603050405020304" pitchFamily="18" charset="0"/>
              </a:rPr>
              <a:t>ПО</a:t>
            </a:r>
            <a:r>
              <a:rPr lang="bg-BG" sz="1100" kern="1200" baseline="0" dirty="0" smtClean="0">
                <a:latin typeface="Helen Bg Light" panose="02000003080000020004" pitchFamily="50" charset="-52"/>
                <a:cs typeface="Times New Roman" panose="02020603050405020304" pitchFamily="18" charset="0"/>
              </a:rPr>
              <a:t> 2 –</a:t>
            </a:r>
            <a:r>
              <a:rPr lang="bg-BG" sz="1100" b="1" kern="1200" baseline="0" dirty="0" smtClean="0">
                <a:latin typeface="Helen Bg Light" panose="02000003080000020004" pitchFamily="50" charset="-52"/>
                <a:cs typeface="Times New Roman" panose="02020603050405020304" pitchFamily="18" charset="0"/>
              </a:rPr>
              <a:t>34,7 % </a:t>
            </a:r>
            <a:r>
              <a:rPr lang="bg-BG" sz="1100" kern="1200" baseline="0" dirty="0" smtClean="0">
                <a:latin typeface="Helen Bg Light" panose="02000003080000020004" pitchFamily="50" charset="-52"/>
                <a:cs typeface="Times New Roman" panose="02020603050405020304" pitchFamily="18" charset="0"/>
              </a:rPr>
              <a:t>от бюджета за тази ос.</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bg-BG" kern="1200" dirty="0" smtClean="0">
              <a:effectLst/>
              <a:latin typeface="Helen Bg Light" panose="02000003080000020004" pitchFamily="50" charset="-52"/>
              <a:cs typeface="Times New Roman" panose="02020603050405020304" pitchFamily="18" charset="0"/>
            </a:endParaRPr>
          </a:p>
          <a:p>
            <a:pPr algn="just">
              <a:buFont typeface="Wingdings" panose="05000000000000000000" pitchFamily="2" charset="2"/>
              <a:buNone/>
            </a:pPr>
            <a:endParaRPr lang="bg-BG" b="1" baseline="0" dirty="0" smtClean="0">
              <a:latin typeface="Helen Bg Light" panose="02000003080000020004" pitchFamily="50" charset="-52"/>
              <a:cs typeface="Times New Roman" panose="02020603050405020304" pitchFamily="18" charset="0"/>
            </a:endParaRPr>
          </a:p>
        </p:txBody>
      </p:sp>
    </p:spTree>
    <p:extLst>
      <p:ext uri="{BB962C8B-B14F-4D97-AF65-F5344CB8AC3E}">
        <p14:creationId xmlns:p14="http://schemas.microsoft.com/office/powerpoint/2010/main" val="1912454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1288" y="282575"/>
            <a:ext cx="3971925" cy="2809875"/>
          </a:xfrm>
          <a:prstGeom prst="rect">
            <a:avLst/>
          </a:prstGeom>
        </p:spPr>
      </p:sp>
      <p:sp>
        <p:nvSpPr>
          <p:cNvPr id="3" name="Notes Placeholder 2"/>
          <p:cNvSpPr>
            <a:spLocks noGrp="1"/>
          </p:cNvSpPr>
          <p:nvPr>
            <p:ph type="body" idx="1"/>
          </p:nvPr>
        </p:nvSpPr>
        <p:spPr>
          <a:xfrm>
            <a:off x="329576" y="3813019"/>
            <a:ext cx="6135348" cy="5835446"/>
          </a:xfrm>
          <a:prstGeom prst="rect">
            <a:avLst/>
          </a:prstGeom>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bg-BG" sz="1100" kern="1200" baseline="0" dirty="0" smtClean="0">
                <a:latin typeface="Helen Bg Light" panose="02000003080000020004" pitchFamily="50" charset="-52"/>
                <a:cs typeface="Times New Roman" panose="02020603050405020304" pitchFamily="18" charset="0"/>
              </a:rPr>
              <a:t>Сключените договори, анализирани по типа бенефициент:</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bg-BG" sz="1100" kern="1200" baseline="0" dirty="0" smtClean="0">
              <a:latin typeface="Helen Bg Light" panose="02000003080000020004" pitchFamily="50" charset="-52"/>
              <a:cs typeface="Times New Roman" panose="02020603050405020304" pitchFamily="18" charset="0"/>
            </a:endParaRP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bg-BG" sz="1100" kern="1200" baseline="0" dirty="0" smtClean="0">
                <a:latin typeface="Helen Bg Light" panose="02000003080000020004" pitchFamily="50" charset="-52"/>
                <a:cs typeface="Times New Roman" panose="02020603050405020304" pitchFamily="18" charset="0"/>
              </a:rPr>
              <a:t>най-много </a:t>
            </a:r>
            <a:r>
              <a:rPr lang="bg-BG" sz="1100" b="1" kern="1200" baseline="0" dirty="0" smtClean="0">
                <a:latin typeface="Helen Bg Light" panose="02000003080000020004" pitchFamily="50" charset="-52"/>
                <a:cs typeface="Times New Roman" panose="02020603050405020304" pitchFamily="18" charset="0"/>
              </a:rPr>
              <a:t>средства</a:t>
            </a:r>
            <a:r>
              <a:rPr lang="bg-BG" sz="1100" kern="1200" baseline="0" dirty="0" smtClean="0">
                <a:latin typeface="Helen Bg Light" panose="02000003080000020004" pitchFamily="50" charset="-52"/>
                <a:cs typeface="Times New Roman" panose="02020603050405020304" pitchFamily="18" charset="0"/>
              </a:rPr>
              <a:t> са договорени за изпълнение от </a:t>
            </a:r>
            <a:r>
              <a:rPr lang="bg-BG" sz="1100" b="1" kern="1200" baseline="0" dirty="0" smtClean="0">
                <a:latin typeface="Helen Bg Light" panose="02000003080000020004" pitchFamily="50" charset="-52"/>
                <a:cs typeface="Times New Roman" panose="02020603050405020304" pitchFamily="18" charset="0"/>
              </a:rPr>
              <a:t>централната администрация </a:t>
            </a:r>
            <a:r>
              <a:rPr lang="bg-BG" sz="1100" kern="1200" baseline="0" dirty="0" smtClean="0">
                <a:latin typeface="Helen Bg Light" panose="02000003080000020004" pitchFamily="50" charset="-52"/>
                <a:cs typeface="Times New Roman" panose="02020603050405020304" pitchFamily="18" charset="0"/>
              </a:rPr>
              <a:t>(близо 85% от средствата)</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endParaRPr lang="bg-BG" sz="1100" kern="1200" baseline="0" dirty="0" smtClean="0">
              <a:latin typeface="Helen Bg Light" panose="02000003080000020004" pitchFamily="50" charset="-52"/>
              <a:cs typeface="Times New Roman" panose="02020603050405020304" pitchFamily="18" charset="0"/>
            </a:endParaRP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bg-BG" sz="1100" kern="1200" baseline="0" dirty="0" smtClean="0">
                <a:latin typeface="Helen Bg Light" panose="02000003080000020004" pitchFamily="50" charset="-52"/>
                <a:cs typeface="Times New Roman" panose="02020603050405020304" pitchFamily="18" charset="0"/>
              </a:rPr>
              <a:t>Най-много </a:t>
            </a:r>
            <a:r>
              <a:rPr lang="bg-BG" sz="1100" b="1" kern="1200" baseline="0" dirty="0" smtClean="0">
                <a:latin typeface="Helen Bg Light" panose="02000003080000020004" pitchFamily="50" charset="-52"/>
                <a:cs typeface="Times New Roman" panose="02020603050405020304" pitchFamily="18" charset="0"/>
              </a:rPr>
              <a:t>брой договори</a:t>
            </a:r>
            <a:r>
              <a:rPr lang="bg-BG" sz="1100" b="0" kern="1200" baseline="0" dirty="0" smtClean="0">
                <a:latin typeface="Helen Bg Light" panose="02000003080000020004" pitchFamily="50" charset="-52"/>
                <a:cs typeface="Times New Roman" panose="02020603050405020304" pitchFamily="18" charset="0"/>
              </a:rPr>
              <a:t> са сключени с </a:t>
            </a:r>
            <a:r>
              <a:rPr lang="bg-BG" sz="1100" kern="1200" baseline="0" dirty="0" smtClean="0">
                <a:latin typeface="Helen Bg Light" panose="02000003080000020004" pitchFamily="50" charset="-52"/>
                <a:cs typeface="Times New Roman" panose="02020603050405020304" pitchFamily="18" charset="0"/>
              </a:rPr>
              <a:t>неправителствени организации (близо 45% от всички договори/заповеди).</a:t>
            </a:r>
          </a:p>
        </p:txBody>
      </p:sp>
    </p:spTree>
    <p:extLst>
      <p:ext uri="{BB962C8B-B14F-4D97-AF65-F5344CB8AC3E}">
        <p14:creationId xmlns:p14="http://schemas.microsoft.com/office/powerpoint/2010/main" val="2356494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1288" y="282575"/>
            <a:ext cx="3971925" cy="2809875"/>
          </a:xfrm>
          <a:prstGeom prst="rect">
            <a:avLst/>
          </a:prstGeom>
        </p:spPr>
      </p:sp>
      <p:sp>
        <p:nvSpPr>
          <p:cNvPr id="3" name="Notes Placeholder 2"/>
          <p:cNvSpPr>
            <a:spLocks noGrp="1"/>
          </p:cNvSpPr>
          <p:nvPr>
            <p:ph type="body" idx="1"/>
          </p:nvPr>
        </p:nvSpPr>
        <p:spPr>
          <a:xfrm>
            <a:off x="329576" y="3813019"/>
            <a:ext cx="6135348" cy="5835446"/>
          </a:xfrm>
          <a:prstGeom prst="rect">
            <a:avLst/>
          </a:prstGeom>
        </p:spPr>
        <p:txBody>
          <a:bodyPr/>
          <a:lstStyle/>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bg-BG" sz="1100" kern="1200" baseline="0" dirty="0" smtClean="0">
                <a:solidFill>
                  <a:schemeClr val="tx1"/>
                </a:solidFill>
                <a:latin typeface="Helen Bg Light" panose="02000003080000020004" pitchFamily="50" charset="-52"/>
                <a:cs typeface="Times New Roman" panose="02020603050405020304" pitchFamily="18" charset="0"/>
              </a:rPr>
              <a:t>Най-много искания за плащане са получени по приоритетна ос 4.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bg-BG" kern="1200" dirty="0" smtClean="0">
              <a:solidFill>
                <a:srgbClr val="FF0000"/>
              </a:solidFill>
              <a:effectLst/>
              <a:latin typeface="Helen Bg Light" panose="02000003080000020004" pitchFamily="50" charset="-52"/>
              <a:cs typeface="Times New Roman" panose="02020603050405020304" pitchFamily="18" charset="0"/>
            </a:endParaRPr>
          </a:p>
          <a:p>
            <a:pPr algn="just">
              <a:buFont typeface="Wingdings" panose="05000000000000000000" pitchFamily="2" charset="2"/>
              <a:buNone/>
            </a:pPr>
            <a:endParaRPr lang="bg-BG" b="1" baseline="0" dirty="0" smtClean="0">
              <a:solidFill>
                <a:prstClr val="black"/>
              </a:solidFill>
              <a:latin typeface="Helen Bg Light" panose="02000003080000020004" pitchFamily="50" charset="-52"/>
              <a:cs typeface="Times New Roman" panose="02020603050405020304" pitchFamily="18" charset="0"/>
            </a:endParaRPr>
          </a:p>
        </p:txBody>
      </p:sp>
    </p:spTree>
    <p:extLst>
      <p:ext uri="{BB962C8B-B14F-4D97-AF65-F5344CB8AC3E}">
        <p14:creationId xmlns:p14="http://schemas.microsoft.com/office/powerpoint/2010/main" val="4993690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1288" y="282575"/>
            <a:ext cx="3971925" cy="2809875"/>
          </a:xfrm>
          <a:prstGeom prst="rect">
            <a:avLst/>
          </a:prstGeom>
        </p:spPr>
      </p:sp>
      <p:sp>
        <p:nvSpPr>
          <p:cNvPr id="3" name="Notes Placeholder 2"/>
          <p:cNvSpPr>
            <a:spLocks noGrp="1"/>
          </p:cNvSpPr>
          <p:nvPr>
            <p:ph type="body" idx="1"/>
          </p:nvPr>
        </p:nvSpPr>
        <p:spPr>
          <a:xfrm>
            <a:off x="329576" y="3813019"/>
            <a:ext cx="6135348" cy="5835446"/>
          </a:xfrm>
          <a:prstGeom prst="rect">
            <a:avLst/>
          </a:prstGeom>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bg-BG" sz="1100" kern="1200" baseline="0" dirty="0" smtClean="0">
                <a:solidFill>
                  <a:schemeClr val="tx1"/>
                </a:solidFill>
                <a:latin typeface="Helen Bg Light" panose="02000003080000020004" pitchFamily="50" charset="-52"/>
                <a:cs typeface="Times New Roman" panose="02020603050405020304" pitchFamily="18" charset="0"/>
              </a:rPr>
              <a:t>Най-много средства са верифицирани и съответно сертифицирани по </a:t>
            </a:r>
            <a:r>
              <a:rPr lang="bg-BG" sz="1100" b="1" kern="1200" baseline="0" dirty="0" err="1" smtClean="0">
                <a:solidFill>
                  <a:schemeClr val="tx1"/>
                </a:solidFill>
                <a:latin typeface="Helen Bg Light" panose="02000003080000020004" pitchFamily="50" charset="-52"/>
                <a:cs typeface="Times New Roman" panose="02020603050405020304" pitchFamily="18" charset="0"/>
              </a:rPr>
              <a:t>ПО</a:t>
            </a:r>
            <a:r>
              <a:rPr lang="bg-BG" sz="1100" b="1" kern="1200" baseline="0" dirty="0" smtClean="0">
                <a:solidFill>
                  <a:schemeClr val="tx1"/>
                </a:solidFill>
                <a:latin typeface="Helen Bg Light" panose="02000003080000020004" pitchFamily="50" charset="-52"/>
                <a:cs typeface="Times New Roman" panose="02020603050405020304" pitchFamily="18" charset="0"/>
              </a:rPr>
              <a:t> 1</a:t>
            </a:r>
            <a:r>
              <a:rPr lang="bg-BG" sz="1100" kern="1200" baseline="0" dirty="0" smtClean="0">
                <a:solidFill>
                  <a:schemeClr val="tx1"/>
                </a:solidFill>
                <a:latin typeface="Helen Bg Light" panose="02000003080000020004" pitchFamily="50" charset="-52"/>
                <a:cs typeface="Times New Roman" panose="02020603050405020304" pitchFamily="18" charset="0"/>
              </a:rPr>
              <a:t> Административно обслужване и е-управление и </a:t>
            </a:r>
            <a:r>
              <a:rPr lang="bg-BG" sz="1100" b="1" kern="1200" baseline="0" dirty="0" smtClean="0">
                <a:solidFill>
                  <a:schemeClr val="tx1"/>
                </a:solidFill>
                <a:latin typeface="Helen Bg Light" panose="02000003080000020004" pitchFamily="50" charset="-52"/>
                <a:cs typeface="Times New Roman" panose="02020603050405020304" pitchFamily="18" charset="0"/>
              </a:rPr>
              <a:t>ПО 4 </a:t>
            </a:r>
            <a:r>
              <a:rPr lang="ru-RU" sz="1100" kern="1200" baseline="0" dirty="0" smtClean="0">
                <a:solidFill>
                  <a:schemeClr val="tx1"/>
                </a:solidFill>
                <a:latin typeface="Helen Bg Light" panose="02000003080000020004" pitchFamily="50" charset="-52"/>
                <a:cs typeface="Times New Roman" panose="02020603050405020304" pitchFamily="18" charset="0"/>
              </a:rPr>
              <a:t>Техническа помощ за управлението на ЕСИФ</a:t>
            </a:r>
            <a:r>
              <a:rPr lang="bg-BG" sz="1100" kern="1200" baseline="0" dirty="0" smtClean="0">
                <a:solidFill>
                  <a:schemeClr val="tx1"/>
                </a:solidFill>
                <a:latin typeface="Helen Bg Light" panose="02000003080000020004" pitchFamily="50" charset="-52"/>
                <a:cs typeface="Times New Roman" panose="02020603050405020304" pitchFamily="18" charset="0"/>
              </a:rPr>
              <a:t>.</a:t>
            </a:r>
            <a:endParaRPr lang="en-US" sz="1100" kern="1200" baseline="0" dirty="0" smtClean="0">
              <a:solidFill>
                <a:schemeClr val="tx1"/>
              </a:solidFill>
              <a:latin typeface="Helen Bg Light" panose="02000003080000020004" pitchFamily="50" charset="-52"/>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bg-BG" sz="1100" kern="1200" baseline="0" dirty="0" smtClean="0">
              <a:solidFill>
                <a:schemeClr val="tx1"/>
              </a:solidFill>
              <a:latin typeface="Helen Bg Light" panose="02000003080000020004" pitchFamily="50" charset="-52"/>
              <a:cs typeface="Times New Roman" panose="02020603050405020304" pitchFamily="18" charset="0"/>
            </a:endParaRPr>
          </a:p>
          <a:p>
            <a:pPr marL="0" algn="just" defTabSz="914400" rtl="0" eaLnBrk="1" latinLnBrk="0" hangingPunct="1"/>
            <a:r>
              <a:rPr lang="bg-BG" sz="1100" kern="1200" baseline="0" dirty="0" smtClean="0">
                <a:solidFill>
                  <a:schemeClr val="tx1"/>
                </a:solidFill>
                <a:latin typeface="Helen Bg Light" panose="02000003080000020004" pitchFamily="50" charset="-52"/>
                <a:cs typeface="Times New Roman" panose="02020603050405020304" pitchFamily="18" charset="0"/>
              </a:rPr>
              <a:t>Процентът на верифицирани разходи спрямо финансовия план на </a:t>
            </a:r>
            <a:r>
              <a:rPr lang="bg-BG" sz="1100" kern="1200" baseline="0" dirty="0" err="1" smtClean="0">
                <a:solidFill>
                  <a:schemeClr val="tx1"/>
                </a:solidFill>
                <a:latin typeface="Helen Bg Light" panose="02000003080000020004" pitchFamily="50" charset="-52"/>
                <a:cs typeface="Times New Roman" panose="02020603050405020304" pitchFamily="18" charset="0"/>
              </a:rPr>
              <a:t>ОПДУ</a:t>
            </a:r>
            <a:r>
              <a:rPr lang="bg-BG" sz="1100" kern="1200" baseline="0" dirty="0" smtClean="0">
                <a:solidFill>
                  <a:schemeClr val="tx1"/>
                </a:solidFill>
                <a:latin typeface="Helen Bg Light" panose="02000003080000020004" pitchFamily="50" charset="-52"/>
                <a:cs typeface="Times New Roman" panose="02020603050405020304" pitchFamily="18" charset="0"/>
              </a:rPr>
              <a:t> е </a:t>
            </a:r>
            <a:r>
              <a:rPr lang="bg-BG" sz="1100" b="1" kern="1200" baseline="0" dirty="0" smtClean="0">
                <a:solidFill>
                  <a:schemeClr val="tx1"/>
                </a:solidFill>
                <a:latin typeface="Helen Bg Light" panose="02000003080000020004" pitchFamily="50" charset="-52"/>
                <a:cs typeface="Times New Roman" panose="02020603050405020304" pitchFamily="18" charset="0"/>
              </a:rPr>
              <a:t>18,3 %</a:t>
            </a:r>
            <a:r>
              <a:rPr lang="en-US" sz="1100" b="1" kern="1200" baseline="0" dirty="0" smtClean="0">
                <a:solidFill>
                  <a:schemeClr val="tx1"/>
                </a:solidFill>
                <a:latin typeface="Helen Bg Light" panose="02000003080000020004" pitchFamily="50" charset="-52"/>
                <a:cs typeface="Times New Roman" panose="02020603050405020304" pitchFamily="18" charset="0"/>
              </a:rPr>
              <a:t>.</a:t>
            </a:r>
            <a:endParaRPr lang="bg-BG" sz="1100" b="1" kern="1200" baseline="0" dirty="0" smtClean="0">
              <a:solidFill>
                <a:schemeClr val="tx1"/>
              </a:solidFill>
              <a:latin typeface="Helen Bg Light" panose="02000003080000020004" pitchFamily="50" charset="-52"/>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bg-BG" b="0" baseline="0" dirty="0" smtClean="0">
              <a:solidFill>
                <a:prstClr val="black"/>
              </a:solidFill>
              <a:latin typeface="Helen Bg Light" panose="02000003080000020004" pitchFamily="50" charset="-52"/>
              <a:cs typeface="Times New Roman" panose="02020603050405020304" pitchFamily="18"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bg-BG" kern="1200" dirty="0" smtClean="0">
              <a:solidFill>
                <a:srgbClr val="FF0000"/>
              </a:solidFill>
              <a:effectLst/>
              <a:latin typeface="Helen Bg Light" panose="02000003080000020004" pitchFamily="50" charset="-52"/>
              <a:cs typeface="Times New Roman" panose="02020603050405020304" pitchFamily="18" charset="0"/>
            </a:endParaRPr>
          </a:p>
          <a:p>
            <a:pPr algn="just">
              <a:buFont typeface="Wingdings" panose="05000000000000000000" pitchFamily="2" charset="2"/>
              <a:buNone/>
            </a:pPr>
            <a:endParaRPr lang="bg-BG" b="1" baseline="0" dirty="0" smtClean="0">
              <a:solidFill>
                <a:prstClr val="black"/>
              </a:solidFill>
              <a:latin typeface="Helen Bg Light" panose="02000003080000020004" pitchFamily="50" charset="-52"/>
              <a:cs typeface="Times New Roman" panose="02020603050405020304" pitchFamily="18" charset="0"/>
            </a:endParaRPr>
          </a:p>
        </p:txBody>
      </p:sp>
    </p:spTree>
    <p:extLst>
      <p:ext uri="{BB962C8B-B14F-4D97-AF65-F5344CB8AC3E}">
        <p14:creationId xmlns:p14="http://schemas.microsoft.com/office/powerpoint/2010/main" val="15588757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1288" y="282575"/>
            <a:ext cx="3971925" cy="2809875"/>
          </a:xfrm>
          <a:prstGeom prst="rect">
            <a:avLst/>
          </a:prstGeom>
        </p:spPr>
      </p:sp>
      <p:sp>
        <p:nvSpPr>
          <p:cNvPr id="3" name="Notes Placeholder 2"/>
          <p:cNvSpPr>
            <a:spLocks noGrp="1"/>
          </p:cNvSpPr>
          <p:nvPr>
            <p:ph type="body" idx="1"/>
          </p:nvPr>
        </p:nvSpPr>
        <p:spPr>
          <a:xfrm>
            <a:off x="329576" y="3813019"/>
            <a:ext cx="6135348" cy="5835446"/>
          </a:xfrm>
          <a:prstGeom prst="rect">
            <a:avLst/>
          </a:prstGeom>
        </p:spPr>
        <p:txBody>
          <a:bodyPr/>
          <a:lstStyle/>
          <a:p>
            <a:pPr marL="0" algn="just" defTabSz="914400" rtl="0" eaLnBrk="1" latinLnBrk="0" hangingPunct="1"/>
            <a:r>
              <a:rPr lang="bg-BG" sz="1100" kern="1200" baseline="0" dirty="0" smtClean="0">
                <a:solidFill>
                  <a:schemeClr val="tx1"/>
                </a:solidFill>
                <a:latin typeface="Helen Bg Light" panose="02000003080000020004" pitchFamily="50" charset="-52"/>
                <a:ea typeface="+mn-ea"/>
                <a:cs typeface="Times New Roman" panose="02020603050405020304" pitchFamily="18" charset="0"/>
              </a:rPr>
              <a:t>За периода април 2016 (старт на плащанията по </a:t>
            </a:r>
            <a:r>
              <a:rPr lang="bg-BG" sz="1100" kern="1200" baseline="0" dirty="0" err="1" smtClean="0">
                <a:solidFill>
                  <a:schemeClr val="tx1"/>
                </a:solidFill>
                <a:latin typeface="Helen Bg Light" panose="02000003080000020004" pitchFamily="50" charset="-52"/>
                <a:ea typeface="+mn-ea"/>
                <a:cs typeface="Times New Roman" panose="02020603050405020304" pitchFamily="18" charset="0"/>
              </a:rPr>
              <a:t>ОПДУ</a:t>
            </a:r>
            <a:r>
              <a:rPr lang="bg-BG" sz="1100" kern="1200" baseline="0" dirty="0" smtClean="0">
                <a:solidFill>
                  <a:schemeClr val="tx1"/>
                </a:solidFill>
                <a:latin typeface="Helen Bg Light" panose="02000003080000020004" pitchFamily="50" charset="-52"/>
                <a:ea typeface="+mn-ea"/>
                <a:cs typeface="Times New Roman" panose="02020603050405020304" pitchFamily="18" charset="0"/>
              </a:rPr>
              <a:t>) – май 2019 г.</a:t>
            </a:r>
          </a:p>
          <a:p>
            <a:pPr marL="0" algn="just" defTabSz="914400" rtl="0" eaLnBrk="1" latinLnBrk="0" hangingPunct="1"/>
            <a:endParaRPr lang="bg-BG" sz="1100" kern="1200" baseline="0" dirty="0" smtClean="0">
              <a:solidFill>
                <a:schemeClr val="tx1"/>
              </a:solidFill>
              <a:latin typeface="Helen Bg Light" panose="02000003080000020004" pitchFamily="50" charset="-52"/>
              <a:ea typeface="+mn-ea"/>
              <a:cs typeface="Times New Roman" panose="02020603050405020304" pitchFamily="18" charset="0"/>
            </a:endParaRPr>
          </a:p>
          <a:p>
            <a:pPr marL="171450" indent="-171450" algn="just" defTabSz="914400" rtl="0" eaLnBrk="1" latinLnBrk="0" hangingPunct="1">
              <a:buFontTx/>
              <a:buChar char="-"/>
            </a:pPr>
            <a:r>
              <a:rPr lang="bg-BG" sz="1100" kern="1200" baseline="0" dirty="0" err="1" smtClean="0">
                <a:solidFill>
                  <a:schemeClr val="tx1"/>
                </a:solidFill>
                <a:latin typeface="Helen Bg Light" panose="02000003080000020004" pitchFamily="50" charset="-52"/>
                <a:ea typeface="+mn-ea"/>
                <a:cs typeface="Times New Roman" panose="02020603050405020304" pitchFamily="18" charset="0"/>
              </a:rPr>
              <a:t>УО</a:t>
            </a:r>
            <a:r>
              <a:rPr lang="bg-BG" sz="1100" kern="1200" baseline="0" dirty="0" smtClean="0">
                <a:solidFill>
                  <a:schemeClr val="tx1"/>
                </a:solidFill>
                <a:latin typeface="Helen Bg Light" panose="02000003080000020004" pitchFamily="50" charset="-52"/>
                <a:ea typeface="+mn-ea"/>
                <a:cs typeface="Times New Roman" panose="02020603050405020304" pitchFamily="18" charset="0"/>
              </a:rPr>
              <a:t> е извършил над </a:t>
            </a:r>
            <a:r>
              <a:rPr lang="bg-BG" sz="1100" b="1" kern="1200" baseline="0" dirty="0" smtClean="0">
                <a:solidFill>
                  <a:schemeClr val="tx1"/>
                </a:solidFill>
                <a:latin typeface="Helen Bg Light" panose="02000003080000020004" pitchFamily="50" charset="-52"/>
                <a:ea typeface="+mn-ea"/>
                <a:cs typeface="Times New Roman" panose="02020603050405020304" pitchFamily="18" charset="0"/>
              </a:rPr>
              <a:t>600 плащания </a:t>
            </a:r>
            <a:r>
              <a:rPr lang="bg-BG" sz="1100" kern="1200" baseline="0" dirty="0" smtClean="0">
                <a:solidFill>
                  <a:schemeClr val="tx1"/>
                </a:solidFill>
                <a:latin typeface="Helen Bg Light" panose="02000003080000020004" pitchFamily="50" charset="-52"/>
                <a:ea typeface="+mn-ea"/>
                <a:cs typeface="Times New Roman" panose="02020603050405020304" pitchFamily="18" charset="0"/>
              </a:rPr>
              <a:t>към бенефициентите.</a:t>
            </a:r>
          </a:p>
          <a:p>
            <a:pPr marL="171450" indent="-171450" algn="just" defTabSz="914400" rtl="0" eaLnBrk="1" latinLnBrk="0" hangingPunct="1">
              <a:buFontTx/>
              <a:buChar char="-"/>
            </a:pPr>
            <a:endParaRPr lang="bg-BG" sz="1100" kern="1200" baseline="0" dirty="0" smtClean="0">
              <a:solidFill>
                <a:schemeClr val="tx1"/>
              </a:solidFill>
              <a:latin typeface="Helen Bg Light" panose="02000003080000020004" pitchFamily="50" charset="-52"/>
              <a:ea typeface="+mn-ea"/>
              <a:cs typeface="Times New Roman" panose="02020603050405020304" pitchFamily="18" charset="0"/>
            </a:endParaRPr>
          </a:p>
          <a:p>
            <a:pPr marL="171450" indent="-171450" algn="just" defTabSz="914400" rtl="0" eaLnBrk="1" latinLnBrk="0" hangingPunct="1">
              <a:buFontTx/>
              <a:buChar char="-"/>
            </a:pPr>
            <a:r>
              <a:rPr lang="bg-BG" sz="1100" kern="1200" baseline="0" dirty="0" smtClean="0">
                <a:solidFill>
                  <a:schemeClr val="tx1"/>
                </a:solidFill>
                <a:latin typeface="Helen Bg Light" panose="02000003080000020004" pitchFamily="50" charset="-52"/>
                <a:ea typeface="+mn-ea"/>
                <a:cs typeface="Times New Roman" panose="02020603050405020304" pitchFamily="18" charset="0"/>
              </a:rPr>
              <a:t>По програмата има </a:t>
            </a:r>
            <a:r>
              <a:rPr lang="bg-BG" sz="1100" b="1" kern="1200" baseline="0" dirty="0" smtClean="0">
                <a:solidFill>
                  <a:schemeClr val="tx1"/>
                </a:solidFill>
                <a:latin typeface="Helen Bg Light" panose="02000003080000020004" pitchFamily="50" charset="-52"/>
                <a:ea typeface="+mn-ea"/>
                <a:cs typeface="Times New Roman" panose="02020603050405020304" pitchFamily="18" charset="0"/>
              </a:rPr>
              <a:t>25 регистрирани дълга</a:t>
            </a:r>
            <a:r>
              <a:rPr lang="bg-BG" sz="1100" kern="1200" baseline="0" dirty="0" smtClean="0">
                <a:solidFill>
                  <a:schemeClr val="tx1"/>
                </a:solidFill>
                <a:latin typeface="Helen Bg Light" panose="02000003080000020004" pitchFamily="50" charset="-52"/>
                <a:ea typeface="+mn-ea"/>
                <a:cs typeface="Times New Roman" panose="02020603050405020304" pitchFamily="18" charset="0"/>
              </a:rPr>
              <a:t>, по които са възстановени суми, вкл. чрез прихващане в размер на </a:t>
            </a:r>
            <a:r>
              <a:rPr lang="bg-BG" sz="1100" b="1" kern="1200" baseline="0" dirty="0" smtClean="0">
                <a:solidFill>
                  <a:schemeClr val="tx1"/>
                </a:solidFill>
                <a:latin typeface="Helen Bg Light" panose="02000003080000020004" pitchFamily="50" charset="-52"/>
                <a:ea typeface="+mn-ea"/>
                <a:cs typeface="Times New Roman" panose="02020603050405020304" pitchFamily="18" charset="0"/>
              </a:rPr>
              <a:t>805 хил. лв. </a:t>
            </a:r>
          </a:p>
          <a:p>
            <a:pPr marL="0" algn="just" defTabSz="914400" rtl="0" eaLnBrk="1" latinLnBrk="0" hangingPunct="1"/>
            <a:endParaRPr lang="bg-BG" sz="1100" kern="1200" baseline="0" dirty="0" smtClean="0">
              <a:solidFill>
                <a:schemeClr val="tx1"/>
              </a:solidFill>
              <a:latin typeface="Helen Bg Light" panose="02000003080000020004" pitchFamily="50" charset="-52"/>
              <a:ea typeface="+mn-ea"/>
              <a:cs typeface="Times New Roman" panose="02020603050405020304" pitchFamily="18" charset="0"/>
            </a:endParaRPr>
          </a:p>
          <a:p>
            <a:pPr marL="0" algn="just" defTabSz="914400" rtl="0" eaLnBrk="1" latinLnBrk="0" hangingPunct="1"/>
            <a:r>
              <a:rPr lang="bg-BG" sz="1100" kern="1200" baseline="0" dirty="0" smtClean="0">
                <a:solidFill>
                  <a:schemeClr val="tx1"/>
                </a:solidFill>
                <a:latin typeface="Helen Bg Light" panose="02000003080000020004" pitchFamily="50" charset="-52"/>
                <a:ea typeface="+mn-ea"/>
                <a:cs typeface="Times New Roman" panose="02020603050405020304" pitchFamily="18" charset="0"/>
              </a:rPr>
              <a:t>Най-много са изплатените средства по приоритетна ос 1 (37,7 % от всички плащания).</a:t>
            </a:r>
          </a:p>
          <a:p>
            <a:pPr marL="0" algn="just" defTabSz="914400" rtl="0" eaLnBrk="1" latinLnBrk="0" hangingPunct="1"/>
            <a:endParaRPr lang="bg-BG" sz="1100" kern="1200" baseline="0" dirty="0" smtClean="0">
              <a:solidFill>
                <a:schemeClr val="tx1"/>
              </a:solidFill>
              <a:latin typeface="Helen Bg Light" panose="02000003080000020004" pitchFamily="50" charset="-52"/>
              <a:ea typeface="+mn-ea"/>
              <a:cs typeface="Times New Roman" panose="02020603050405020304" pitchFamily="18" charset="0"/>
            </a:endParaRPr>
          </a:p>
          <a:p>
            <a:pPr marL="0" algn="just" defTabSz="914400" rtl="0" eaLnBrk="1" latinLnBrk="0" hangingPunct="1"/>
            <a:r>
              <a:rPr lang="bg-BG" sz="1100" kern="1200" baseline="0" dirty="0" smtClean="0">
                <a:solidFill>
                  <a:schemeClr val="tx1"/>
                </a:solidFill>
                <a:latin typeface="Helen Bg Light" panose="02000003080000020004" pitchFamily="50" charset="-52"/>
                <a:ea typeface="+mn-ea"/>
                <a:cs typeface="Times New Roman" panose="02020603050405020304" pitchFamily="18" charset="0"/>
              </a:rPr>
              <a:t>От общата стойност на разплатените средства 137,4 млн. лв.</a:t>
            </a:r>
          </a:p>
          <a:p>
            <a:pPr marL="0" indent="-171450" algn="just" defTabSz="914400" rtl="0" eaLnBrk="1" latinLnBrk="0" hangingPunct="1">
              <a:buFontTx/>
              <a:buChar char="-"/>
            </a:pPr>
            <a:r>
              <a:rPr lang="bg-BG" sz="1100" kern="1200" baseline="0" dirty="0" smtClean="0">
                <a:solidFill>
                  <a:schemeClr val="tx1"/>
                </a:solidFill>
                <a:latin typeface="Helen Bg Light" panose="02000003080000020004" pitchFamily="50" charset="-52"/>
                <a:ea typeface="+mn-ea"/>
                <a:cs typeface="Times New Roman" panose="02020603050405020304" pitchFamily="18" charset="0"/>
              </a:rPr>
              <a:t>Близо </a:t>
            </a:r>
            <a:r>
              <a:rPr lang="bg-BG" sz="1100" b="1" kern="1200" baseline="0" dirty="0" smtClean="0">
                <a:solidFill>
                  <a:schemeClr val="tx1"/>
                </a:solidFill>
                <a:latin typeface="Helen Bg Light" panose="02000003080000020004" pitchFamily="50" charset="-52"/>
                <a:ea typeface="+mn-ea"/>
                <a:cs typeface="Times New Roman" panose="02020603050405020304" pitchFamily="18" charset="0"/>
              </a:rPr>
              <a:t>20%</a:t>
            </a:r>
            <a:r>
              <a:rPr lang="bg-BG" sz="1100" kern="1200" baseline="0" dirty="0" smtClean="0">
                <a:solidFill>
                  <a:schemeClr val="tx1"/>
                </a:solidFill>
                <a:latin typeface="Helen Bg Light" panose="02000003080000020004" pitchFamily="50" charset="-52"/>
                <a:ea typeface="+mn-ea"/>
                <a:cs typeface="Times New Roman" panose="02020603050405020304" pitchFamily="18" charset="0"/>
              </a:rPr>
              <a:t> представляват изплатени </a:t>
            </a:r>
            <a:r>
              <a:rPr lang="bg-BG" sz="1100" b="1" kern="1200" baseline="0" dirty="0" smtClean="0">
                <a:solidFill>
                  <a:schemeClr val="tx1"/>
                </a:solidFill>
                <a:latin typeface="Helen Bg Light" panose="02000003080000020004" pitchFamily="50" charset="-52"/>
                <a:ea typeface="+mn-ea"/>
                <a:cs typeface="Times New Roman" panose="02020603050405020304" pitchFamily="18" charset="0"/>
              </a:rPr>
              <a:t>аванси</a:t>
            </a:r>
            <a:r>
              <a:rPr lang="bg-BG" sz="1100" kern="1200" baseline="0" dirty="0" smtClean="0">
                <a:solidFill>
                  <a:schemeClr val="tx1"/>
                </a:solidFill>
                <a:latin typeface="Helen Bg Light" panose="02000003080000020004" pitchFamily="50" charset="-52"/>
                <a:ea typeface="+mn-ea"/>
                <a:cs typeface="Times New Roman" panose="02020603050405020304" pitchFamily="18" charset="0"/>
              </a:rPr>
              <a:t>, </a:t>
            </a:r>
          </a:p>
          <a:p>
            <a:pPr marL="0" indent="-171450" algn="just" defTabSz="914400" rtl="0" eaLnBrk="1" latinLnBrk="0" hangingPunct="1">
              <a:buFontTx/>
              <a:buChar char="-"/>
            </a:pPr>
            <a:r>
              <a:rPr lang="bg-BG" sz="1100" kern="1200" baseline="0" dirty="0" smtClean="0">
                <a:solidFill>
                  <a:schemeClr val="tx1"/>
                </a:solidFill>
                <a:latin typeface="Helen Bg Light" panose="02000003080000020004" pitchFamily="50" charset="-52"/>
                <a:ea typeface="+mn-ea"/>
                <a:cs typeface="Times New Roman" panose="02020603050405020304" pitchFamily="18" charset="0"/>
              </a:rPr>
              <a:t>останалите 110,7 млн. лв. (80%) представляват платени верифицирани </a:t>
            </a:r>
            <a:r>
              <a:rPr lang="bg-BG" sz="1100" b="1" kern="1200" baseline="0" dirty="0" smtClean="0">
                <a:solidFill>
                  <a:schemeClr val="tx1"/>
                </a:solidFill>
                <a:latin typeface="Helen Bg Light" panose="02000003080000020004" pitchFamily="50" charset="-52"/>
                <a:ea typeface="+mn-ea"/>
                <a:cs typeface="Times New Roman" panose="02020603050405020304" pitchFamily="18" charset="0"/>
              </a:rPr>
              <a:t>междинни и окончателни искания </a:t>
            </a:r>
            <a:r>
              <a:rPr lang="bg-BG" sz="1100" kern="1200" baseline="0" dirty="0" smtClean="0">
                <a:solidFill>
                  <a:schemeClr val="tx1"/>
                </a:solidFill>
                <a:latin typeface="Helen Bg Light" panose="02000003080000020004" pitchFamily="50" charset="-52"/>
                <a:ea typeface="+mn-ea"/>
                <a:cs typeface="Times New Roman" panose="02020603050405020304" pitchFamily="18" charset="0"/>
              </a:rPr>
              <a:t>за плащане.</a:t>
            </a:r>
          </a:p>
          <a:p>
            <a:pPr algn="just">
              <a:buFont typeface="Wingdings" panose="05000000000000000000" pitchFamily="2" charset="2"/>
              <a:buNone/>
            </a:pPr>
            <a:endParaRPr lang="bg-BG" b="1" baseline="0" dirty="0" smtClean="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32867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1288" y="282575"/>
            <a:ext cx="3971925" cy="2809875"/>
          </a:xfrm>
          <a:prstGeom prst="rect">
            <a:avLst/>
          </a:prstGeom>
        </p:spPr>
      </p:sp>
      <p:sp>
        <p:nvSpPr>
          <p:cNvPr id="3" name="Notes Placeholder 2"/>
          <p:cNvSpPr>
            <a:spLocks noGrp="1"/>
          </p:cNvSpPr>
          <p:nvPr>
            <p:ph type="body" idx="1"/>
          </p:nvPr>
        </p:nvSpPr>
        <p:spPr>
          <a:xfrm>
            <a:off x="329576" y="3525540"/>
            <a:ext cx="6135348" cy="5835446"/>
          </a:xfrm>
          <a:prstGeom prst="rect">
            <a:avLst/>
          </a:prstGeom>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bg-BG" kern="1200" baseline="0" dirty="0" smtClean="0">
                <a:latin typeface="Helen Bg Light" panose="02000003080000020004" pitchFamily="50" charset="-52"/>
                <a:cs typeface="Times New Roman" panose="02020603050405020304" pitchFamily="18" charset="0"/>
              </a:rPr>
              <a:t>Първоначално одобрената ИГРП 2019 съдържа 6 процедури по 2 и 3 – за </a:t>
            </a:r>
            <a:r>
              <a:rPr lang="en-US" kern="1200" baseline="0" dirty="0" smtClean="0">
                <a:latin typeface="Helen Bg Light" panose="02000003080000020004" pitchFamily="50" charset="-52"/>
                <a:cs typeface="Times New Roman" panose="02020603050405020304" pitchFamily="18" charset="0"/>
              </a:rPr>
              <a:t>2</a:t>
            </a:r>
            <a:r>
              <a:rPr lang="bg-BG" kern="1200" baseline="0" dirty="0" smtClean="0">
                <a:latin typeface="Helen Bg Light" panose="02000003080000020004" pitchFamily="50" charset="-52"/>
                <a:cs typeface="Times New Roman" panose="02020603050405020304" pitchFamily="18" charset="0"/>
              </a:rPr>
              <a:t>8.65 млн. лв.</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bg-BG" kern="1200" baseline="0" dirty="0" smtClean="0">
              <a:latin typeface="Helen Bg Light" panose="02000003080000020004" pitchFamily="50" charset="-52"/>
              <a:cs typeface="Times New Roman" panose="02020603050405020304" pitchFamily="18" charset="0"/>
            </a:endParaRPr>
          </a:p>
          <a:p>
            <a:pPr marL="0" algn="just" defTabSz="914400" rtl="0" eaLnBrk="1" latinLnBrk="0" hangingPunct="1"/>
            <a:r>
              <a:rPr lang="bg-BG" b="1" kern="1200" baseline="0" dirty="0" smtClean="0">
                <a:latin typeface="Helen Bg Light" panose="02000003080000020004" pitchFamily="50" charset="-52"/>
                <a:cs typeface="Times New Roman" panose="02020603050405020304" pitchFamily="18" charset="0"/>
              </a:rPr>
              <a:t>Процедура 1 </a:t>
            </a:r>
            <a:r>
              <a:rPr lang="bg-BG" kern="1200" baseline="0" dirty="0" smtClean="0">
                <a:latin typeface="Helen Bg Light" panose="02000003080000020004" pitchFamily="50" charset="-52"/>
                <a:cs typeface="Times New Roman" panose="02020603050405020304" pitchFamily="18" charset="0"/>
              </a:rPr>
              <a:t>„Обучения за служителите в администрацията, организирани от Дипломатическия институт към МВнР и </a:t>
            </a:r>
            <a:r>
              <a:rPr lang="bg-BG" kern="1200" baseline="0" dirty="0" err="1" smtClean="0">
                <a:latin typeface="Helen Bg Light" panose="02000003080000020004" pitchFamily="50" charset="-52"/>
                <a:cs typeface="Times New Roman" panose="02020603050405020304" pitchFamily="18" charset="0"/>
              </a:rPr>
              <a:t>НСОРБ</a:t>
            </a:r>
            <a:r>
              <a:rPr lang="bg-BG" kern="1200" baseline="0" dirty="0" smtClean="0">
                <a:latin typeface="Helen Bg Light" panose="02000003080000020004" pitchFamily="50" charset="-52"/>
                <a:cs typeface="Times New Roman" panose="02020603050405020304" pitchFamily="18" charset="0"/>
              </a:rPr>
              <a:t>“ е процедура чрез директно предоставяне на БФП с общ бюджет от 6,4 млн. лв. Допустими кандидати по процедурата са Дипломатическият институт към министъра на външните работи и Националното сдружение на общините в Република България. </a:t>
            </a:r>
          </a:p>
          <a:p>
            <a:pPr marL="0" lv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Цели: Повишаване на  знанията, уменията и квалификацията на служителите в администрацията по протокол, публична дипломация и комуникационни умения и  терминологичен английски език по европейски и международни въпроси;</a:t>
            </a:r>
          </a:p>
          <a:p>
            <a:pPr marL="0" lv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           Повишаване на знанията, уменията и квалификацията на служителите в общинската администрация;</a:t>
            </a:r>
          </a:p>
          <a:p>
            <a:pPr mar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           Повишаване на капацитета на </a:t>
            </a:r>
            <a:r>
              <a:rPr lang="bg-BG" kern="1200" baseline="0" dirty="0" err="1" smtClean="0">
                <a:latin typeface="Helen Bg Light" panose="02000003080000020004" pitchFamily="50" charset="-52"/>
                <a:cs typeface="Times New Roman" panose="02020603050405020304" pitchFamily="18" charset="0"/>
              </a:rPr>
              <a:t>НСОРБ</a:t>
            </a:r>
            <a:r>
              <a:rPr lang="bg-BG" kern="1200" baseline="0" dirty="0" smtClean="0">
                <a:latin typeface="Helen Bg Light" panose="02000003080000020004" pitchFamily="50" charset="-52"/>
                <a:cs typeface="Times New Roman" panose="02020603050405020304" pitchFamily="18" charset="0"/>
              </a:rPr>
              <a:t> и ДИ.</a:t>
            </a:r>
          </a:p>
          <a:p>
            <a:pPr marL="0" algn="just" defTabSz="914400" rtl="0" eaLnBrk="1" latinLnBrk="0" hangingPunct="1"/>
            <a:endParaRPr lang="bg-BG" kern="1200" baseline="0" dirty="0" smtClean="0">
              <a:latin typeface="Helen Bg Light" panose="02000003080000020004" pitchFamily="50" charset="-52"/>
              <a:cs typeface="Times New Roman" panose="02020603050405020304" pitchFamily="18" charset="0"/>
            </a:endParaRPr>
          </a:p>
          <a:p>
            <a:pPr marL="0" algn="just" defTabSz="914400" rtl="0" eaLnBrk="1" latinLnBrk="0" hangingPunct="1"/>
            <a:r>
              <a:rPr lang="bg-BG" b="1" kern="1200" baseline="0" dirty="0" smtClean="0">
                <a:latin typeface="Helen Bg Light" panose="02000003080000020004" pitchFamily="50" charset="-52"/>
                <a:cs typeface="Times New Roman" panose="02020603050405020304" pitchFamily="18" charset="0"/>
              </a:rPr>
              <a:t>Процедура 2 </a:t>
            </a:r>
            <a:r>
              <a:rPr lang="bg-BG" kern="1200" baseline="0" dirty="0" smtClean="0">
                <a:latin typeface="Helen Bg Light" panose="02000003080000020004" pitchFamily="50" charset="-52"/>
                <a:cs typeface="Times New Roman" panose="02020603050405020304" pitchFamily="18" charset="0"/>
              </a:rPr>
              <a:t>„Развиване на капацитета за внедряване и прилагане на Общата рамка за оценка (</a:t>
            </a:r>
            <a:r>
              <a:rPr lang="bg-BG" kern="1200" baseline="0" dirty="0" err="1" smtClean="0">
                <a:latin typeface="Helen Bg Light" panose="02000003080000020004" pitchFamily="50" charset="-52"/>
                <a:cs typeface="Times New Roman" panose="02020603050405020304" pitchFamily="18" charset="0"/>
              </a:rPr>
              <a:t>CAF</a:t>
            </a:r>
            <a:r>
              <a:rPr lang="bg-BG" kern="1200" baseline="0" dirty="0" smtClean="0">
                <a:latin typeface="Helen Bg Light" panose="02000003080000020004" pitchFamily="50" charset="-52"/>
                <a:cs typeface="Times New Roman" panose="02020603050405020304" pitchFamily="18" charset="0"/>
              </a:rPr>
              <a:t>) в администрациите“ е процедура чрез директно предоставяне на безвъзмездна финансова помощ с общ бюджет от 1 млн. лв. Допустим кандидат по процедурата е Институтът по публична администрация (</a:t>
            </a:r>
            <a:r>
              <a:rPr lang="bg-BG" kern="1200" baseline="0" dirty="0" err="1" smtClean="0">
                <a:latin typeface="Helen Bg Light" panose="02000003080000020004" pitchFamily="50" charset="-52"/>
                <a:cs typeface="Times New Roman" panose="02020603050405020304" pitchFamily="18" charset="0"/>
              </a:rPr>
              <a:t>ИПА</a:t>
            </a:r>
            <a:r>
              <a:rPr lang="bg-BG" kern="1200" baseline="0" dirty="0" smtClean="0">
                <a:latin typeface="Helen Bg Light" panose="02000003080000020004" pitchFamily="50" charset="-52"/>
                <a:cs typeface="Times New Roman" panose="02020603050405020304" pitchFamily="18" charset="0"/>
              </a:rPr>
              <a:t>). </a:t>
            </a:r>
          </a:p>
          <a:p>
            <a:pPr marL="0" lv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Цели: Развиване на капацитета на Националния ресурсен център по </a:t>
            </a:r>
            <a:r>
              <a:rPr lang="bg-BG" kern="1200" baseline="0" dirty="0" err="1" smtClean="0">
                <a:latin typeface="Helen Bg Light" panose="02000003080000020004" pitchFamily="50" charset="-52"/>
                <a:cs typeface="Times New Roman" panose="02020603050405020304" pitchFamily="18" charset="0"/>
              </a:rPr>
              <a:t>CAF</a:t>
            </a:r>
            <a:r>
              <a:rPr lang="bg-BG" kern="1200" baseline="0" dirty="0" smtClean="0">
                <a:latin typeface="Helen Bg Light" panose="02000003080000020004" pitchFamily="50" charset="-52"/>
                <a:cs typeface="Times New Roman" panose="02020603050405020304" pitchFamily="18" charset="0"/>
              </a:rPr>
              <a:t> към </a:t>
            </a:r>
            <a:r>
              <a:rPr lang="bg-BG" kern="1200" baseline="0" dirty="0" err="1" smtClean="0">
                <a:latin typeface="Helen Bg Light" panose="02000003080000020004" pitchFamily="50" charset="-52"/>
                <a:cs typeface="Times New Roman" panose="02020603050405020304" pitchFamily="18" charset="0"/>
              </a:rPr>
              <a:t>ИПА</a:t>
            </a:r>
            <a:r>
              <a:rPr lang="bg-BG" kern="1200" baseline="0" dirty="0" smtClean="0">
                <a:latin typeface="Helen Bg Light" panose="02000003080000020004" pitchFamily="50" charset="-52"/>
                <a:cs typeface="Times New Roman" panose="02020603050405020304" pitchFamily="18" charset="0"/>
              </a:rPr>
              <a:t>;</a:t>
            </a:r>
          </a:p>
          <a:p>
            <a:pPr marL="0" lv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          Изграждане и развиване на капацитета на държавните служители за внедряване на модела </a:t>
            </a:r>
            <a:r>
              <a:rPr lang="bg-BG" kern="1200" baseline="0" dirty="0" err="1" smtClean="0">
                <a:latin typeface="Helen Bg Light" panose="02000003080000020004" pitchFamily="50" charset="-52"/>
                <a:cs typeface="Times New Roman" panose="02020603050405020304" pitchFamily="18" charset="0"/>
              </a:rPr>
              <a:t>CAF</a:t>
            </a:r>
            <a:r>
              <a:rPr lang="bg-BG" kern="1200" baseline="0" dirty="0" smtClean="0">
                <a:latin typeface="Helen Bg Light" panose="02000003080000020004" pitchFamily="50" charset="-52"/>
                <a:cs typeface="Times New Roman" panose="02020603050405020304" pitchFamily="18" charset="0"/>
              </a:rPr>
              <a:t> в администрацията;</a:t>
            </a:r>
          </a:p>
          <a:p>
            <a:pPr marL="0" lv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          Развиване на капацитета за външна оценка по прилагането на </a:t>
            </a:r>
            <a:r>
              <a:rPr lang="bg-BG" kern="1200" baseline="0" dirty="0" err="1" smtClean="0">
                <a:latin typeface="Helen Bg Light" panose="02000003080000020004" pitchFamily="50" charset="-52"/>
                <a:cs typeface="Times New Roman" panose="02020603050405020304" pitchFamily="18" charset="0"/>
              </a:rPr>
              <a:t>CAF</a:t>
            </a:r>
            <a:r>
              <a:rPr lang="bg-BG" kern="1200" baseline="0" dirty="0" smtClean="0">
                <a:latin typeface="Helen Bg Light" panose="02000003080000020004" pitchFamily="50" charset="-52"/>
                <a:cs typeface="Times New Roman" panose="02020603050405020304" pitchFamily="18" charset="0"/>
              </a:rPr>
              <a:t>;</a:t>
            </a:r>
          </a:p>
          <a:p>
            <a:pPr mar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          Популяризиране на  </a:t>
            </a:r>
            <a:r>
              <a:rPr lang="bg-BG" kern="1200" baseline="0" dirty="0" err="1" smtClean="0">
                <a:latin typeface="Helen Bg Light" panose="02000003080000020004" pitchFamily="50" charset="-52"/>
                <a:cs typeface="Times New Roman" panose="02020603050405020304" pitchFamily="18" charset="0"/>
              </a:rPr>
              <a:t>CAF</a:t>
            </a:r>
            <a:r>
              <a:rPr lang="bg-BG" kern="1200" baseline="0" dirty="0" smtClean="0">
                <a:latin typeface="Helen Bg Light" panose="02000003080000020004" pitchFamily="50" charset="-52"/>
                <a:cs typeface="Times New Roman" panose="02020603050405020304" pitchFamily="18" charset="0"/>
              </a:rPr>
              <a:t>.</a:t>
            </a:r>
          </a:p>
          <a:p>
            <a:pPr marL="0" algn="just" defTabSz="914400" rtl="0" eaLnBrk="1" latinLnBrk="0" hangingPunct="1"/>
            <a:endParaRPr lang="bg-BG" kern="1200" baseline="0" dirty="0" smtClean="0">
              <a:latin typeface="Helen Bg Light" panose="02000003080000020004" pitchFamily="50" charset="-52"/>
              <a:cs typeface="Times New Roman" panose="02020603050405020304" pitchFamily="18" charset="0"/>
            </a:endParaRPr>
          </a:p>
          <a:p>
            <a:pPr marL="0" algn="just" defTabSz="914400" rtl="0" eaLnBrk="1" latinLnBrk="0" hangingPunct="1"/>
            <a:r>
              <a:rPr lang="bg-BG" b="1" kern="1200" baseline="0" dirty="0" smtClean="0">
                <a:latin typeface="Helen Bg Light" panose="02000003080000020004" pitchFamily="50" charset="-52"/>
                <a:cs typeface="Times New Roman" panose="02020603050405020304" pitchFamily="18" charset="0"/>
              </a:rPr>
              <a:t>Процедура 3 </a:t>
            </a:r>
            <a:r>
              <a:rPr lang="bg-BG" kern="1200" baseline="0" dirty="0" smtClean="0">
                <a:latin typeface="Helen Bg Light" panose="02000003080000020004" pitchFamily="50" charset="-52"/>
                <a:cs typeface="Times New Roman" panose="02020603050405020304" pitchFamily="18" charset="0"/>
              </a:rPr>
              <a:t>„Специализирани обучения за специализираната териториална администрация“ е процедура чрез подбор на проектни предложения с общ бюджет от 10 млн. лв. Допустими кандидати по процедурата са специализирани териториални администрации, създадени като юридически лица с нормативен акт,  по смисъла на чл. 38, ал. 2, т. 3 на Закона за администрацията. </a:t>
            </a:r>
          </a:p>
          <a:p>
            <a:pPr mar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Цел: Подобряване на специализираните знания и умения на служителите в специализираните териториални администрации.</a:t>
            </a:r>
          </a:p>
          <a:p>
            <a:pPr marL="0" algn="just" defTabSz="914400" rtl="0" eaLnBrk="1" latinLnBrk="0" hangingPunct="1"/>
            <a:endParaRPr lang="bg-BG" kern="1200" baseline="0" dirty="0" smtClean="0">
              <a:latin typeface="Helen Bg Light" panose="02000003080000020004" pitchFamily="50" charset="-52"/>
              <a:cs typeface="Times New Roman" panose="02020603050405020304" pitchFamily="18" charset="0"/>
            </a:endParaRPr>
          </a:p>
          <a:p>
            <a:pPr marL="0" lvl="0" algn="just" defTabSz="914400" rtl="0" eaLnBrk="1" latinLnBrk="0" hangingPunct="1"/>
            <a:r>
              <a:rPr lang="bg-BG" b="1" kern="1200" baseline="0" dirty="0" smtClean="0">
                <a:latin typeface="Helen Bg Light" panose="02000003080000020004" pitchFamily="50" charset="-52"/>
                <a:cs typeface="Times New Roman" panose="02020603050405020304" pitchFamily="18" charset="0"/>
              </a:rPr>
              <a:t>Процедура 4 </a:t>
            </a:r>
            <a:r>
              <a:rPr lang="bg-BG" kern="1200" baseline="0" dirty="0" smtClean="0">
                <a:latin typeface="Helen Bg Light" panose="02000003080000020004" pitchFamily="50" charset="-52"/>
                <a:cs typeface="Times New Roman" panose="02020603050405020304" pitchFamily="18" charset="0"/>
              </a:rPr>
              <a:t>„Ефективност на съдебния контрол и уеднаквяване на практиката на съдилищата“ е процедура на директно предоставяне с общ бюджет от 350 000,00 лв. Допустими кандидати са Министерство на правосъдието, ВСС и Върховен административен съд.</a:t>
            </a:r>
          </a:p>
          <a:p>
            <a:pPr marL="0" lv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Цел: Повишаване ефективността на съдебния контрол върху актовете на администрацията в изпълнение на мярка 5.1.3 и 5.1.4 от Пътната карта за изпълнение на  Актуализирана стратегия за продължаване на реформата в съдебната система;</a:t>
            </a:r>
          </a:p>
          <a:p>
            <a:pPr mar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         Въвеждане на механизъм за оценка на ефективността на ВКС и ВАС за уеднаквяване на практиката на съдилищата за постигане на предсказуемо и качествено правосъдие в изпълнение на мярка 5.1.5 от Пътната карта за изпълнение на  Актуализирана стратегия за продължаване на реформата в съдебната система.</a:t>
            </a:r>
          </a:p>
          <a:p>
            <a:pPr marL="0" algn="just" defTabSz="914400" rtl="0" eaLnBrk="1" latinLnBrk="0" hangingPunct="1"/>
            <a:endParaRPr lang="bg-BG" kern="1200" baseline="0" dirty="0" smtClean="0">
              <a:latin typeface="Helen Bg Light" panose="02000003080000020004" pitchFamily="50" charset="-52"/>
              <a:cs typeface="Times New Roman" panose="02020603050405020304" pitchFamily="18" charset="0"/>
            </a:endParaRPr>
          </a:p>
          <a:p>
            <a:pPr marL="0" algn="just" defTabSz="914400" rtl="0" eaLnBrk="1" latinLnBrk="0" hangingPunct="1"/>
            <a:r>
              <a:rPr lang="bg-BG" b="1" kern="1200" baseline="0" dirty="0" smtClean="0">
                <a:latin typeface="Helen Bg Light" panose="02000003080000020004" pitchFamily="50" charset="-52"/>
                <a:cs typeface="Times New Roman" panose="02020603050405020304" pitchFamily="18" charset="0"/>
              </a:rPr>
              <a:t>Процедура 5 </a:t>
            </a:r>
            <a:r>
              <a:rPr lang="bg-BG" kern="1200" baseline="0" dirty="0" smtClean="0">
                <a:latin typeface="Helen Bg Light" panose="02000003080000020004" pitchFamily="50" charset="-52"/>
                <a:cs typeface="Times New Roman" panose="02020603050405020304" pitchFamily="18" charset="0"/>
              </a:rPr>
              <a:t>„Въвеждане на програмно бюджетиране в органите на съдебната власт“ е процедура чрез директно предоставяне с общ бюджет от 900 000,00 лв. Допустим кандидат е ВСС.</a:t>
            </a:r>
          </a:p>
          <a:p>
            <a:pPr marL="0" lv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Цел: Надграждане и разширяване на обхвата и въвеждане на програмното бюджетиране в органите на съдебната власт в изпълнение на мярка 3.3.1 от Пътната карта за изпълнение на Актуализираната стратегия за продължаване на реформата в съдебната система;</a:t>
            </a:r>
          </a:p>
          <a:p>
            <a:pPr marL="0" lv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        Ефективно администриране на съдебната власт в изпълнение на мярка 5.5.1 от Пътната карта за изпълнение на Актуализираната стратегия за продължаване на реформата в съдебната система.</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bg-BG" kern="1200" baseline="0" dirty="0" smtClean="0">
              <a:latin typeface="Helen Bg Light" panose="02000003080000020004" pitchFamily="50" charset="-52"/>
              <a:cs typeface="Times New Roman" panose="02020603050405020304" pitchFamily="18" charset="0"/>
            </a:endParaRPr>
          </a:p>
          <a:p>
            <a:pPr marL="0" algn="just" defTabSz="914400" rtl="0" eaLnBrk="1" latinLnBrk="0" hangingPunct="1"/>
            <a:r>
              <a:rPr lang="bg-BG" b="1" kern="1200" baseline="0" dirty="0" smtClean="0">
                <a:latin typeface="Helen Bg Light" panose="02000003080000020004" pitchFamily="50" charset="-52"/>
                <a:cs typeface="Times New Roman" panose="02020603050405020304" pitchFamily="18" charset="0"/>
              </a:rPr>
              <a:t>Процедура 6 </a:t>
            </a:r>
            <a:r>
              <a:rPr lang="bg-BG" kern="1200" baseline="0" dirty="0" smtClean="0">
                <a:latin typeface="Helen Bg Light" panose="02000003080000020004" pitchFamily="50" charset="-52"/>
                <a:cs typeface="Times New Roman" panose="02020603050405020304" pitchFamily="18" charset="0"/>
              </a:rPr>
              <a:t>с наименование „Устойчиво повишаване на качеството на дейността на Националния институт на правосъдието и повишаване на компетентността на магистратите и съдебните служители чрез ефективно обучение“ е процедура </a:t>
            </a:r>
            <a:r>
              <a:rPr lang="bg-BG" kern="1200" baseline="0" dirty="0" err="1" smtClean="0">
                <a:latin typeface="Helen Bg Light" panose="02000003080000020004" pitchFamily="50" charset="-52"/>
                <a:cs typeface="Times New Roman" panose="02020603050405020304" pitchFamily="18" charset="0"/>
              </a:rPr>
              <a:t>чред</a:t>
            </a:r>
            <a:r>
              <a:rPr lang="bg-BG" kern="1200" baseline="0" dirty="0" smtClean="0">
                <a:latin typeface="Helen Bg Light" panose="02000003080000020004" pitchFamily="50" charset="-52"/>
                <a:cs typeface="Times New Roman" panose="02020603050405020304" pitchFamily="18" charset="0"/>
              </a:rPr>
              <a:t> директно предоставяне с общ бюджет от 10 млн. лв. </a:t>
            </a:r>
          </a:p>
          <a:p>
            <a:pPr marL="0" lv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Цел: Осигуряване на качествено професионално обучение;</a:t>
            </a:r>
          </a:p>
          <a:p>
            <a:pPr marL="0" lv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        Организационно развитие и укрепване на </a:t>
            </a:r>
            <a:r>
              <a:rPr lang="bg-BG" kern="1200" baseline="0" dirty="0" err="1" smtClean="0">
                <a:latin typeface="Helen Bg Light" panose="02000003080000020004" pitchFamily="50" charset="-52"/>
                <a:cs typeface="Times New Roman" panose="02020603050405020304" pitchFamily="18" charset="0"/>
              </a:rPr>
              <a:t>НИП</a:t>
            </a:r>
            <a:endParaRPr lang="bg-BG" kern="1200" baseline="0" dirty="0" smtClean="0">
              <a:latin typeface="Helen Bg Light" panose="02000003080000020004" pitchFamily="50" charset="-52"/>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bg-BG" kern="1200" baseline="0" dirty="0" smtClean="0">
              <a:latin typeface="Helen Bg Light" panose="02000003080000020004" pitchFamily="50" charset="-52"/>
              <a:cs typeface="Times New Roman" panose="02020603050405020304" pitchFamily="18" charset="0"/>
            </a:endParaRPr>
          </a:p>
          <a:p>
            <a:pPr marL="0" algn="just" defTabSz="914400" rtl="0" eaLnBrk="1" latinLnBrk="0" hangingPunct="1"/>
            <a:endParaRPr lang="bg-BG" kern="1200" baseline="0" dirty="0" smtClean="0">
              <a:latin typeface="Helen Bg Light" panose="02000003080000020004" pitchFamily="50" charset="-52"/>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bg-BG" dirty="0" smtClean="0">
              <a:effectLst/>
              <a:latin typeface="Helen Bg Light" panose="02000003080000020004" pitchFamily="50" charset="-52"/>
              <a:ea typeface="Calibri" panose="020F0502020204030204" pitchFamily="34" charset="0"/>
              <a:cs typeface="Times New Roman" panose="02020603050405020304" pitchFamily="18"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bg-BG" b="0" baseline="0" dirty="0" smtClean="0">
              <a:latin typeface="Helen Bg Light" panose="02000003080000020004" pitchFamily="50" charset="-52"/>
              <a:cs typeface="Times New Roman" panose="02020603050405020304" pitchFamily="18"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bg-BG" kern="1200" dirty="0" smtClean="0">
              <a:effectLst/>
              <a:latin typeface="Helen Bg Light" panose="02000003080000020004" pitchFamily="50" charset="-52"/>
              <a:cs typeface="Times New Roman" panose="02020603050405020304" pitchFamily="18" charset="0"/>
            </a:endParaRPr>
          </a:p>
          <a:p>
            <a:pPr algn="just">
              <a:buFont typeface="Wingdings" panose="05000000000000000000" pitchFamily="2" charset="2"/>
              <a:buNone/>
            </a:pPr>
            <a:endParaRPr lang="bg-BG" b="1" baseline="0" dirty="0" smtClean="0">
              <a:latin typeface="Helen Bg Light" panose="02000003080000020004" pitchFamily="50" charset="-52"/>
              <a:cs typeface="Times New Roman" panose="02020603050405020304" pitchFamily="18" charset="0"/>
            </a:endParaRPr>
          </a:p>
        </p:txBody>
      </p:sp>
    </p:spTree>
    <p:extLst>
      <p:ext uri="{BB962C8B-B14F-4D97-AF65-F5344CB8AC3E}">
        <p14:creationId xmlns:p14="http://schemas.microsoft.com/office/powerpoint/2010/main" val="2196807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2005" y="2348893"/>
            <a:ext cx="9089390" cy="1620771"/>
          </a:xfrm>
        </p:spPr>
        <p:txBody>
          <a:bodyPr/>
          <a:lstStyle/>
          <a:p>
            <a:r>
              <a:rPr lang="en-US" smtClean="0"/>
              <a:t>Click to edit Master title style</a:t>
            </a:r>
            <a:endParaRPr lang="bg-BG"/>
          </a:p>
        </p:txBody>
      </p:sp>
      <p:sp>
        <p:nvSpPr>
          <p:cNvPr id="3" name="Subtitle 2"/>
          <p:cNvSpPr>
            <a:spLocks noGrp="1"/>
          </p:cNvSpPr>
          <p:nvPr>
            <p:ph type="subTitle" idx="1"/>
          </p:nvPr>
        </p:nvSpPr>
        <p:spPr>
          <a:xfrm>
            <a:off x="1604010" y="4284716"/>
            <a:ext cx="7485380" cy="1932323"/>
          </a:xfrm>
        </p:spPr>
        <p:txBody>
          <a:bodyPr/>
          <a:lstStyle>
            <a:lvl1pPr marL="0" indent="0" algn="ctr">
              <a:buNone/>
              <a:defRPr>
                <a:solidFill>
                  <a:schemeClr val="tx1">
                    <a:tint val="75000"/>
                  </a:schemeClr>
                </a:solidFill>
              </a:defRPr>
            </a:lvl1pPr>
            <a:lvl2pPr marL="521528" indent="0" algn="ctr">
              <a:buNone/>
              <a:defRPr>
                <a:solidFill>
                  <a:schemeClr val="tx1">
                    <a:tint val="75000"/>
                  </a:schemeClr>
                </a:solidFill>
              </a:defRPr>
            </a:lvl2pPr>
            <a:lvl3pPr marL="1043056" indent="0" algn="ctr">
              <a:buNone/>
              <a:defRPr>
                <a:solidFill>
                  <a:schemeClr val="tx1">
                    <a:tint val="75000"/>
                  </a:schemeClr>
                </a:solidFill>
              </a:defRPr>
            </a:lvl3pPr>
            <a:lvl4pPr marL="1564584" indent="0" algn="ctr">
              <a:buNone/>
              <a:defRPr>
                <a:solidFill>
                  <a:schemeClr val="tx1">
                    <a:tint val="75000"/>
                  </a:schemeClr>
                </a:solidFill>
              </a:defRPr>
            </a:lvl4pPr>
            <a:lvl5pPr marL="2086112" indent="0" algn="ctr">
              <a:buNone/>
              <a:defRPr>
                <a:solidFill>
                  <a:schemeClr val="tx1">
                    <a:tint val="75000"/>
                  </a:schemeClr>
                </a:solidFill>
              </a:defRPr>
            </a:lvl5pPr>
            <a:lvl6pPr marL="2607640" indent="0" algn="ctr">
              <a:buNone/>
              <a:defRPr>
                <a:solidFill>
                  <a:schemeClr val="tx1">
                    <a:tint val="75000"/>
                  </a:schemeClr>
                </a:solidFill>
              </a:defRPr>
            </a:lvl6pPr>
            <a:lvl7pPr marL="3129168" indent="0" algn="ctr">
              <a:buNone/>
              <a:defRPr>
                <a:solidFill>
                  <a:schemeClr val="tx1">
                    <a:tint val="75000"/>
                  </a:schemeClr>
                </a:solidFill>
              </a:defRPr>
            </a:lvl7pPr>
            <a:lvl8pPr marL="3650696" indent="0" algn="ctr">
              <a:buNone/>
              <a:defRPr>
                <a:solidFill>
                  <a:schemeClr val="tx1">
                    <a:tint val="75000"/>
                  </a:schemeClr>
                </a:solidFill>
              </a:defRPr>
            </a:lvl8pPr>
            <a:lvl9pPr marL="4172224" indent="0" algn="ctr">
              <a:buNone/>
              <a:defRPr>
                <a:solidFill>
                  <a:schemeClr val="tx1">
                    <a:tint val="75000"/>
                  </a:schemeClr>
                </a:solidFill>
              </a:defRPr>
            </a:lvl9pPr>
          </a:lstStyle>
          <a:p>
            <a:r>
              <a:rPr lang="en-US" smtClean="0"/>
              <a:t>Click to edit Master subtitle style</a:t>
            </a:r>
            <a:endParaRPr lang="bg-BG"/>
          </a:p>
        </p:txBody>
      </p:sp>
      <p:sp>
        <p:nvSpPr>
          <p:cNvPr id="4" name="Date Placeholder 3"/>
          <p:cNvSpPr>
            <a:spLocks noGrp="1"/>
          </p:cNvSpPr>
          <p:nvPr>
            <p:ph type="dt" sz="half" idx="10"/>
          </p:nvPr>
        </p:nvSpPr>
        <p:spPr/>
        <p:txBody>
          <a:bodyPr/>
          <a:lstStyle>
            <a:lvl1pPr>
              <a:defRPr/>
            </a:lvl1pPr>
          </a:lstStyle>
          <a:p>
            <a:pPr>
              <a:defRPr/>
            </a:pPr>
            <a:fld id="{20EB2ECA-889B-4478-A9C7-4BABDEE1931F}" type="datetimeFigureOut">
              <a:rPr lang="bg-BG"/>
              <a:pPr>
                <a:defRPr/>
              </a:pPr>
              <a:t>25.6.2019 г.</a:t>
            </a:fld>
            <a:endParaRPr lang="bg-BG"/>
          </a:p>
        </p:txBody>
      </p:sp>
      <p:sp>
        <p:nvSpPr>
          <p:cNvPr id="5" name="Footer Placeholder 4"/>
          <p:cNvSpPr>
            <a:spLocks noGrp="1"/>
          </p:cNvSpPr>
          <p:nvPr>
            <p:ph type="ftr" sz="quarter" idx="11"/>
          </p:nvPr>
        </p:nvSpPr>
        <p:spPr/>
        <p:txBody>
          <a:bodyPr/>
          <a:lstStyle>
            <a:lvl1pPr>
              <a:defRPr/>
            </a:lvl1pPr>
          </a:lstStyle>
          <a:p>
            <a:pPr>
              <a:defRPr/>
            </a:pPr>
            <a:endParaRPr lang="bg-BG"/>
          </a:p>
        </p:txBody>
      </p:sp>
      <p:sp>
        <p:nvSpPr>
          <p:cNvPr id="6" name="Slide Number Placeholder 5"/>
          <p:cNvSpPr>
            <a:spLocks noGrp="1"/>
          </p:cNvSpPr>
          <p:nvPr>
            <p:ph type="sldNum" sz="quarter" idx="12"/>
          </p:nvPr>
        </p:nvSpPr>
        <p:spPr/>
        <p:txBody>
          <a:bodyPr/>
          <a:lstStyle>
            <a:lvl1pPr>
              <a:defRPr/>
            </a:lvl1pPr>
          </a:lstStyle>
          <a:p>
            <a:pPr>
              <a:defRPr/>
            </a:pPr>
            <a:fld id="{D32385D1-0587-4E42-A440-498DF666C910}" type="slidenum">
              <a:rPr lang="bg-BG" altLang="bg-BG"/>
              <a:pPr>
                <a:defRPr/>
              </a:pPr>
              <a:t>‹#›</a:t>
            </a:fld>
            <a:endParaRPr lang="bg-BG" altLang="bg-BG"/>
          </a:p>
        </p:txBody>
      </p:sp>
    </p:spTree>
    <p:extLst>
      <p:ext uri="{BB962C8B-B14F-4D97-AF65-F5344CB8AC3E}">
        <p14:creationId xmlns:p14="http://schemas.microsoft.com/office/powerpoint/2010/main" val="11710474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Date Placeholder 3"/>
          <p:cNvSpPr>
            <a:spLocks noGrp="1"/>
          </p:cNvSpPr>
          <p:nvPr>
            <p:ph type="dt" sz="half" idx="10"/>
          </p:nvPr>
        </p:nvSpPr>
        <p:spPr/>
        <p:txBody>
          <a:bodyPr/>
          <a:lstStyle>
            <a:lvl1pPr>
              <a:defRPr/>
            </a:lvl1pPr>
          </a:lstStyle>
          <a:p>
            <a:pPr>
              <a:defRPr/>
            </a:pPr>
            <a:fld id="{547D9268-31FA-4EAC-9F5F-575E3CDB562B}" type="datetimeFigureOut">
              <a:rPr lang="bg-BG"/>
              <a:pPr>
                <a:defRPr/>
              </a:pPr>
              <a:t>25.6.2019 г.</a:t>
            </a:fld>
            <a:endParaRPr lang="bg-BG"/>
          </a:p>
        </p:txBody>
      </p:sp>
      <p:sp>
        <p:nvSpPr>
          <p:cNvPr id="5" name="Footer Placeholder 4"/>
          <p:cNvSpPr>
            <a:spLocks noGrp="1"/>
          </p:cNvSpPr>
          <p:nvPr>
            <p:ph type="ftr" sz="quarter" idx="11"/>
          </p:nvPr>
        </p:nvSpPr>
        <p:spPr/>
        <p:txBody>
          <a:bodyPr/>
          <a:lstStyle>
            <a:lvl1pPr>
              <a:defRPr/>
            </a:lvl1pPr>
          </a:lstStyle>
          <a:p>
            <a:pPr>
              <a:defRPr/>
            </a:pPr>
            <a:endParaRPr lang="bg-BG"/>
          </a:p>
        </p:txBody>
      </p:sp>
      <p:sp>
        <p:nvSpPr>
          <p:cNvPr id="6" name="Slide Number Placeholder 5"/>
          <p:cNvSpPr>
            <a:spLocks noGrp="1"/>
          </p:cNvSpPr>
          <p:nvPr>
            <p:ph type="sldNum" sz="quarter" idx="12"/>
          </p:nvPr>
        </p:nvSpPr>
        <p:spPr/>
        <p:txBody>
          <a:bodyPr/>
          <a:lstStyle>
            <a:lvl1pPr>
              <a:defRPr/>
            </a:lvl1pPr>
          </a:lstStyle>
          <a:p>
            <a:pPr>
              <a:defRPr/>
            </a:pPr>
            <a:fld id="{9DA137A6-5692-467C-B89F-ABADA3938763}" type="slidenum">
              <a:rPr lang="bg-BG" altLang="bg-BG"/>
              <a:pPr>
                <a:defRPr/>
              </a:pPr>
              <a:t>‹#›</a:t>
            </a:fld>
            <a:endParaRPr lang="bg-BG" altLang="bg-BG"/>
          </a:p>
        </p:txBody>
      </p:sp>
    </p:spTree>
    <p:extLst>
      <p:ext uri="{BB962C8B-B14F-4D97-AF65-F5344CB8AC3E}">
        <p14:creationId xmlns:p14="http://schemas.microsoft.com/office/powerpoint/2010/main" val="8131432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67112" y="334306"/>
            <a:ext cx="2812588" cy="7113188"/>
          </a:xfrm>
        </p:spPr>
        <p:txBody>
          <a:bodyPr vert="eaVert"/>
          <a:lstStyle/>
          <a:p>
            <a:r>
              <a:rPr lang="en-US" smtClean="0"/>
              <a:t>Click to edit Master title style</a:t>
            </a:r>
            <a:endParaRPr lang="bg-BG"/>
          </a:p>
        </p:txBody>
      </p:sp>
      <p:sp>
        <p:nvSpPr>
          <p:cNvPr id="3" name="Vertical Text Placeholder 2"/>
          <p:cNvSpPr>
            <a:spLocks noGrp="1"/>
          </p:cNvSpPr>
          <p:nvPr>
            <p:ph type="body" orient="vert" idx="1"/>
          </p:nvPr>
        </p:nvSpPr>
        <p:spPr>
          <a:xfrm>
            <a:off x="625639" y="334306"/>
            <a:ext cx="8263250" cy="71131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Date Placeholder 3"/>
          <p:cNvSpPr>
            <a:spLocks noGrp="1"/>
          </p:cNvSpPr>
          <p:nvPr>
            <p:ph type="dt" sz="half" idx="10"/>
          </p:nvPr>
        </p:nvSpPr>
        <p:spPr/>
        <p:txBody>
          <a:bodyPr/>
          <a:lstStyle>
            <a:lvl1pPr>
              <a:defRPr/>
            </a:lvl1pPr>
          </a:lstStyle>
          <a:p>
            <a:pPr>
              <a:defRPr/>
            </a:pPr>
            <a:fld id="{3C0E0774-194E-4EBE-88C6-570BAA896AD8}" type="datetimeFigureOut">
              <a:rPr lang="bg-BG"/>
              <a:pPr>
                <a:defRPr/>
              </a:pPr>
              <a:t>25.6.2019 г.</a:t>
            </a:fld>
            <a:endParaRPr lang="bg-BG"/>
          </a:p>
        </p:txBody>
      </p:sp>
      <p:sp>
        <p:nvSpPr>
          <p:cNvPr id="5" name="Footer Placeholder 4"/>
          <p:cNvSpPr>
            <a:spLocks noGrp="1"/>
          </p:cNvSpPr>
          <p:nvPr>
            <p:ph type="ftr" sz="quarter" idx="11"/>
          </p:nvPr>
        </p:nvSpPr>
        <p:spPr/>
        <p:txBody>
          <a:bodyPr/>
          <a:lstStyle>
            <a:lvl1pPr>
              <a:defRPr/>
            </a:lvl1pPr>
          </a:lstStyle>
          <a:p>
            <a:pPr>
              <a:defRPr/>
            </a:pPr>
            <a:endParaRPr lang="bg-BG"/>
          </a:p>
        </p:txBody>
      </p:sp>
      <p:sp>
        <p:nvSpPr>
          <p:cNvPr id="6" name="Slide Number Placeholder 5"/>
          <p:cNvSpPr>
            <a:spLocks noGrp="1"/>
          </p:cNvSpPr>
          <p:nvPr>
            <p:ph type="sldNum" sz="quarter" idx="12"/>
          </p:nvPr>
        </p:nvSpPr>
        <p:spPr/>
        <p:txBody>
          <a:bodyPr/>
          <a:lstStyle>
            <a:lvl1pPr>
              <a:defRPr/>
            </a:lvl1pPr>
          </a:lstStyle>
          <a:p>
            <a:pPr>
              <a:defRPr/>
            </a:pPr>
            <a:fld id="{625F88AE-367F-4510-8CB0-27135BADF218}" type="slidenum">
              <a:rPr lang="bg-BG" altLang="bg-BG"/>
              <a:pPr>
                <a:defRPr/>
              </a:pPr>
              <a:t>‹#›</a:t>
            </a:fld>
            <a:endParaRPr lang="bg-BG" altLang="bg-BG"/>
          </a:p>
        </p:txBody>
      </p:sp>
    </p:spTree>
    <p:extLst>
      <p:ext uri="{BB962C8B-B14F-4D97-AF65-F5344CB8AC3E}">
        <p14:creationId xmlns:p14="http://schemas.microsoft.com/office/powerpoint/2010/main" val="937604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Date Placeholder 3"/>
          <p:cNvSpPr>
            <a:spLocks noGrp="1"/>
          </p:cNvSpPr>
          <p:nvPr>
            <p:ph type="dt" sz="half" idx="10"/>
          </p:nvPr>
        </p:nvSpPr>
        <p:spPr/>
        <p:txBody>
          <a:bodyPr/>
          <a:lstStyle>
            <a:lvl1pPr>
              <a:defRPr/>
            </a:lvl1pPr>
          </a:lstStyle>
          <a:p>
            <a:pPr>
              <a:defRPr/>
            </a:pPr>
            <a:fld id="{75E7D585-153A-4BBB-9EC4-A87D751F51E4}" type="datetimeFigureOut">
              <a:rPr lang="bg-BG"/>
              <a:pPr>
                <a:defRPr/>
              </a:pPr>
              <a:t>25.6.2019 г.</a:t>
            </a:fld>
            <a:endParaRPr lang="bg-BG"/>
          </a:p>
        </p:txBody>
      </p:sp>
      <p:sp>
        <p:nvSpPr>
          <p:cNvPr id="5" name="Footer Placeholder 4"/>
          <p:cNvSpPr>
            <a:spLocks noGrp="1"/>
          </p:cNvSpPr>
          <p:nvPr>
            <p:ph type="ftr" sz="quarter" idx="11"/>
          </p:nvPr>
        </p:nvSpPr>
        <p:spPr/>
        <p:txBody>
          <a:bodyPr/>
          <a:lstStyle>
            <a:lvl1pPr>
              <a:defRPr/>
            </a:lvl1pPr>
          </a:lstStyle>
          <a:p>
            <a:pPr>
              <a:defRPr/>
            </a:pPr>
            <a:endParaRPr lang="bg-BG"/>
          </a:p>
        </p:txBody>
      </p:sp>
      <p:sp>
        <p:nvSpPr>
          <p:cNvPr id="6" name="Slide Number Placeholder 5"/>
          <p:cNvSpPr>
            <a:spLocks noGrp="1"/>
          </p:cNvSpPr>
          <p:nvPr>
            <p:ph type="sldNum" sz="quarter" idx="12"/>
          </p:nvPr>
        </p:nvSpPr>
        <p:spPr/>
        <p:txBody>
          <a:bodyPr/>
          <a:lstStyle>
            <a:lvl1pPr>
              <a:defRPr/>
            </a:lvl1pPr>
          </a:lstStyle>
          <a:p>
            <a:pPr>
              <a:defRPr/>
            </a:pPr>
            <a:fld id="{2CF2F3A9-1B46-434F-8E59-897FD3775297}" type="slidenum">
              <a:rPr lang="bg-BG" altLang="bg-BG"/>
              <a:pPr>
                <a:defRPr/>
              </a:pPr>
              <a:t>‹#›</a:t>
            </a:fld>
            <a:endParaRPr lang="bg-BG" altLang="bg-BG"/>
          </a:p>
        </p:txBody>
      </p:sp>
    </p:spTree>
    <p:extLst>
      <p:ext uri="{BB962C8B-B14F-4D97-AF65-F5344CB8AC3E}">
        <p14:creationId xmlns:p14="http://schemas.microsoft.com/office/powerpoint/2010/main" val="22123851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705" y="4858812"/>
            <a:ext cx="9089390" cy="1501751"/>
          </a:xfrm>
        </p:spPr>
        <p:txBody>
          <a:bodyPr anchor="t"/>
          <a:lstStyle>
            <a:lvl1pPr algn="l">
              <a:defRPr sz="4600" b="1" cap="all"/>
            </a:lvl1pPr>
          </a:lstStyle>
          <a:p>
            <a:r>
              <a:rPr lang="en-US" smtClean="0"/>
              <a:t>Click to edit Master title style</a:t>
            </a:r>
            <a:endParaRPr lang="bg-BG"/>
          </a:p>
        </p:txBody>
      </p:sp>
      <p:sp>
        <p:nvSpPr>
          <p:cNvPr id="3" name="Text Placeholder 2"/>
          <p:cNvSpPr>
            <a:spLocks noGrp="1"/>
          </p:cNvSpPr>
          <p:nvPr>
            <p:ph type="body" idx="1"/>
          </p:nvPr>
        </p:nvSpPr>
        <p:spPr>
          <a:xfrm>
            <a:off x="844705" y="3204786"/>
            <a:ext cx="9089390" cy="1654026"/>
          </a:xfrm>
        </p:spPr>
        <p:txBody>
          <a:bodyPr anchor="b"/>
          <a:lstStyle>
            <a:lvl1pPr marL="0" indent="0">
              <a:buNone/>
              <a:defRPr sz="2300">
                <a:solidFill>
                  <a:schemeClr val="tx1">
                    <a:tint val="75000"/>
                  </a:schemeClr>
                </a:solidFill>
              </a:defRPr>
            </a:lvl1pPr>
            <a:lvl2pPr marL="521528" indent="0">
              <a:buNone/>
              <a:defRPr sz="2100">
                <a:solidFill>
                  <a:schemeClr val="tx1">
                    <a:tint val="75000"/>
                  </a:schemeClr>
                </a:solidFill>
              </a:defRPr>
            </a:lvl2pPr>
            <a:lvl3pPr marL="1043056" indent="0">
              <a:buNone/>
              <a:defRPr sz="1800">
                <a:solidFill>
                  <a:schemeClr val="tx1">
                    <a:tint val="75000"/>
                  </a:schemeClr>
                </a:solidFill>
              </a:defRPr>
            </a:lvl3pPr>
            <a:lvl4pPr marL="1564584" indent="0">
              <a:buNone/>
              <a:defRPr sz="1600">
                <a:solidFill>
                  <a:schemeClr val="tx1">
                    <a:tint val="75000"/>
                  </a:schemeClr>
                </a:solidFill>
              </a:defRPr>
            </a:lvl4pPr>
            <a:lvl5pPr marL="2086112" indent="0">
              <a:buNone/>
              <a:defRPr sz="1600">
                <a:solidFill>
                  <a:schemeClr val="tx1">
                    <a:tint val="75000"/>
                  </a:schemeClr>
                </a:solidFill>
              </a:defRPr>
            </a:lvl5pPr>
            <a:lvl6pPr marL="2607640" indent="0">
              <a:buNone/>
              <a:defRPr sz="1600">
                <a:solidFill>
                  <a:schemeClr val="tx1">
                    <a:tint val="75000"/>
                  </a:schemeClr>
                </a:solidFill>
              </a:defRPr>
            </a:lvl6pPr>
            <a:lvl7pPr marL="3129168" indent="0">
              <a:buNone/>
              <a:defRPr sz="1600">
                <a:solidFill>
                  <a:schemeClr val="tx1">
                    <a:tint val="75000"/>
                  </a:schemeClr>
                </a:solidFill>
              </a:defRPr>
            </a:lvl7pPr>
            <a:lvl8pPr marL="3650696" indent="0">
              <a:buNone/>
              <a:defRPr sz="1600">
                <a:solidFill>
                  <a:schemeClr val="tx1">
                    <a:tint val="75000"/>
                  </a:schemeClr>
                </a:solidFill>
              </a:defRPr>
            </a:lvl8pPr>
            <a:lvl9pPr marL="417222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41B4106-156D-4D39-B0C1-B20606E3348F}" type="datetimeFigureOut">
              <a:rPr lang="bg-BG"/>
              <a:pPr>
                <a:defRPr/>
              </a:pPr>
              <a:t>25.6.2019 г.</a:t>
            </a:fld>
            <a:endParaRPr lang="bg-BG"/>
          </a:p>
        </p:txBody>
      </p:sp>
      <p:sp>
        <p:nvSpPr>
          <p:cNvPr id="5" name="Footer Placeholder 4"/>
          <p:cNvSpPr>
            <a:spLocks noGrp="1"/>
          </p:cNvSpPr>
          <p:nvPr>
            <p:ph type="ftr" sz="quarter" idx="11"/>
          </p:nvPr>
        </p:nvSpPr>
        <p:spPr/>
        <p:txBody>
          <a:bodyPr/>
          <a:lstStyle>
            <a:lvl1pPr>
              <a:defRPr/>
            </a:lvl1pPr>
          </a:lstStyle>
          <a:p>
            <a:pPr>
              <a:defRPr/>
            </a:pPr>
            <a:endParaRPr lang="bg-BG"/>
          </a:p>
        </p:txBody>
      </p:sp>
      <p:sp>
        <p:nvSpPr>
          <p:cNvPr id="6" name="Slide Number Placeholder 5"/>
          <p:cNvSpPr>
            <a:spLocks noGrp="1"/>
          </p:cNvSpPr>
          <p:nvPr>
            <p:ph type="sldNum" sz="quarter" idx="12"/>
          </p:nvPr>
        </p:nvSpPr>
        <p:spPr/>
        <p:txBody>
          <a:bodyPr/>
          <a:lstStyle>
            <a:lvl1pPr>
              <a:defRPr/>
            </a:lvl1pPr>
          </a:lstStyle>
          <a:p>
            <a:pPr>
              <a:defRPr/>
            </a:pPr>
            <a:fld id="{ED6E4981-F0FB-4CDB-A5F9-663227D1C4EC}" type="slidenum">
              <a:rPr lang="bg-BG" altLang="bg-BG"/>
              <a:pPr>
                <a:defRPr/>
              </a:pPr>
              <a:t>‹#›</a:t>
            </a:fld>
            <a:endParaRPr lang="bg-BG" altLang="bg-BG"/>
          </a:p>
        </p:txBody>
      </p:sp>
    </p:spTree>
    <p:extLst>
      <p:ext uri="{BB962C8B-B14F-4D97-AF65-F5344CB8AC3E}">
        <p14:creationId xmlns:p14="http://schemas.microsoft.com/office/powerpoint/2010/main" val="29331171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Content Placeholder 2"/>
          <p:cNvSpPr>
            <a:spLocks noGrp="1"/>
          </p:cNvSpPr>
          <p:nvPr>
            <p:ph sz="half" idx="1"/>
          </p:nvPr>
        </p:nvSpPr>
        <p:spPr>
          <a:xfrm>
            <a:off x="625639" y="1944575"/>
            <a:ext cx="5537918" cy="5502919"/>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6341781" y="1944575"/>
            <a:ext cx="5537919" cy="5502919"/>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3"/>
          <p:cNvSpPr>
            <a:spLocks noGrp="1"/>
          </p:cNvSpPr>
          <p:nvPr>
            <p:ph type="dt" sz="half" idx="10"/>
          </p:nvPr>
        </p:nvSpPr>
        <p:spPr/>
        <p:txBody>
          <a:bodyPr/>
          <a:lstStyle>
            <a:lvl1pPr>
              <a:defRPr/>
            </a:lvl1pPr>
          </a:lstStyle>
          <a:p>
            <a:pPr>
              <a:defRPr/>
            </a:pPr>
            <a:fld id="{794B6120-4289-48EB-BC69-D31665769C6E}" type="datetimeFigureOut">
              <a:rPr lang="bg-BG"/>
              <a:pPr>
                <a:defRPr/>
              </a:pPr>
              <a:t>25.6.2019 г.</a:t>
            </a:fld>
            <a:endParaRPr lang="bg-BG"/>
          </a:p>
        </p:txBody>
      </p:sp>
      <p:sp>
        <p:nvSpPr>
          <p:cNvPr id="6" name="Footer Placeholder 4"/>
          <p:cNvSpPr>
            <a:spLocks noGrp="1"/>
          </p:cNvSpPr>
          <p:nvPr>
            <p:ph type="ftr" sz="quarter" idx="11"/>
          </p:nvPr>
        </p:nvSpPr>
        <p:spPr/>
        <p:txBody>
          <a:bodyPr/>
          <a:lstStyle>
            <a:lvl1pPr>
              <a:defRPr/>
            </a:lvl1pPr>
          </a:lstStyle>
          <a:p>
            <a:pPr>
              <a:defRPr/>
            </a:pPr>
            <a:endParaRPr lang="bg-BG"/>
          </a:p>
        </p:txBody>
      </p:sp>
      <p:sp>
        <p:nvSpPr>
          <p:cNvPr id="7" name="Slide Number Placeholder 5"/>
          <p:cNvSpPr>
            <a:spLocks noGrp="1"/>
          </p:cNvSpPr>
          <p:nvPr>
            <p:ph type="sldNum" sz="quarter" idx="12"/>
          </p:nvPr>
        </p:nvSpPr>
        <p:spPr/>
        <p:txBody>
          <a:bodyPr/>
          <a:lstStyle>
            <a:lvl1pPr>
              <a:defRPr/>
            </a:lvl1pPr>
          </a:lstStyle>
          <a:p>
            <a:pPr>
              <a:defRPr/>
            </a:pPr>
            <a:fld id="{9F06A3C1-1B48-402C-9EF7-B9F96662CA0C}" type="slidenum">
              <a:rPr lang="bg-BG" altLang="bg-BG"/>
              <a:pPr>
                <a:defRPr/>
              </a:pPr>
              <a:t>‹#›</a:t>
            </a:fld>
            <a:endParaRPr lang="bg-BG" altLang="bg-BG"/>
          </a:p>
        </p:txBody>
      </p:sp>
    </p:spTree>
    <p:extLst>
      <p:ext uri="{BB962C8B-B14F-4D97-AF65-F5344CB8AC3E}">
        <p14:creationId xmlns:p14="http://schemas.microsoft.com/office/powerpoint/2010/main" val="30270452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670" y="302801"/>
            <a:ext cx="9624060" cy="1260211"/>
          </a:xfrm>
        </p:spPr>
        <p:txBody>
          <a:bodyPr/>
          <a:lstStyle>
            <a:lvl1pPr>
              <a:defRPr/>
            </a:lvl1pPr>
          </a:lstStyle>
          <a:p>
            <a:r>
              <a:rPr lang="en-US" smtClean="0"/>
              <a:t>Click to edit Master title style</a:t>
            </a:r>
            <a:endParaRPr lang="bg-BG"/>
          </a:p>
        </p:txBody>
      </p:sp>
      <p:sp>
        <p:nvSpPr>
          <p:cNvPr id="3" name="Text Placeholder 2"/>
          <p:cNvSpPr>
            <a:spLocks noGrp="1"/>
          </p:cNvSpPr>
          <p:nvPr>
            <p:ph type="body" idx="1"/>
          </p:nvPr>
        </p:nvSpPr>
        <p:spPr>
          <a:xfrm>
            <a:off x="534670" y="1692533"/>
            <a:ext cx="4724775" cy="705367"/>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34670" y="2397901"/>
            <a:ext cx="4724775"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Text Placeholder 4"/>
          <p:cNvSpPr>
            <a:spLocks noGrp="1"/>
          </p:cNvSpPr>
          <p:nvPr>
            <p:ph type="body" sz="quarter" idx="3"/>
          </p:nvPr>
        </p:nvSpPr>
        <p:spPr>
          <a:xfrm>
            <a:off x="5432099" y="1692533"/>
            <a:ext cx="4726631" cy="705367"/>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432099" y="2397901"/>
            <a:ext cx="4726631"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7" name="Date Placeholder 3"/>
          <p:cNvSpPr>
            <a:spLocks noGrp="1"/>
          </p:cNvSpPr>
          <p:nvPr>
            <p:ph type="dt" sz="half" idx="10"/>
          </p:nvPr>
        </p:nvSpPr>
        <p:spPr/>
        <p:txBody>
          <a:bodyPr/>
          <a:lstStyle>
            <a:lvl1pPr>
              <a:defRPr/>
            </a:lvl1pPr>
          </a:lstStyle>
          <a:p>
            <a:pPr>
              <a:defRPr/>
            </a:pPr>
            <a:fld id="{FB0BAC7B-E9FA-4A39-9884-2010870FDB3B}" type="datetimeFigureOut">
              <a:rPr lang="bg-BG"/>
              <a:pPr>
                <a:defRPr/>
              </a:pPr>
              <a:t>25.6.2019 г.</a:t>
            </a:fld>
            <a:endParaRPr lang="bg-BG"/>
          </a:p>
        </p:txBody>
      </p:sp>
      <p:sp>
        <p:nvSpPr>
          <p:cNvPr id="8" name="Footer Placeholder 4"/>
          <p:cNvSpPr>
            <a:spLocks noGrp="1"/>
          </p:cNvSpPr>
          <p:nvPr>
            <p:ph type="ftr" sz="quarter" idx="11"/>
          </p:nvPr>
        </p:nvSpPr>
        <p:spPr/>
        <p:txBody>
          <a:bodyPr/>
          <a:lstStyle>
            <a:lvl1pPr>
              <a:defRPr/>
            </a:lvl1pPr>
          </a:lstStyle>
          <a:p>
            <a:pPr>
              <a:defRPr/>
            </a:pPr>
            <a:endParaRPr lang="bg-BG"/>
          </a:p>
        </p:txBody>
      </p:sp>
      <p:sp>
        <p:nvSpPr>
          <p:cNvPr id="9" name="Slide Number Placeholder 5"/>
          <p:cNvSpPr>
            <a:spLocks noGrp="1"/>
          </p:cNvSpPr>
          <p:nvPr>
            <p:ph type="sldNum" sz="quarter" idx="12"/>
          </p:nvPr>
        </p:nvSpPr>
        <p:spPr/>
        <p:txBody>
          <a:bodyPr/>
          <a:lstStyle>
            <a:lvl1pPr>
              <a:defRPr/>
            </a:lvl1pPr>
          </a:lstStyle>
          <a:p>
            <a:pPr>
              <a:defRPr/>
            </a:pPr>
            <a:fld id="{5A6D9F89-6A30-40E0-B366-B02E0DB944F7}" type="slidenum">
              <a:rPr lang="bg-BG" altLang="bg-BG"/>
              <a:pPr>
                <a:defRPr/>
              </a:pPr>
              <a:t>‹#›</a:t>
            </a:fld>
            <a:endParaRPr lang="bg-BG" altLang="bg-BG"/>
          </a:p>
        </p:txBody>
      </p:sp>
    </p:spTree>
    <p:extLst>
      <p:ext uri="{BB962C8B-B14F-4D97-AF65-F5344CB8AC3E}">
        <p14:creationId xmlns:p14="http://schemas.microsoft.com/office/powerpoint/2010/main" val="686857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Date Placeholder 3"/>
          <p:cNvSpPr>
            <a:spLocks noGrp="1"/>
          </p:cNvSpPr>
          <p:nvPr>
            <p:ph type="dt" sz="half" idx="10"/>
          </p:nvPr>
        </p:nvSpPr>
        <p:spPr/>
        <p:txBody>
          <a:bodyPr/>
          <a:lstStyle>
            <a:lvl1pPr>
              <a:defRPr/>
            </a:lvl1pPr>
          </a:lstStyle>
          <a:p>
            <a:pPr>
              <a:defRPr/>
            </a:pPr>
            <a:fld id="{98BFA1EA-7309-45B8-B2A0-8AB943812CDA}" type="datetimeFigureOut">
              <a:rPr lang="bg-BG"/>
              <a:pPr>
                <a:defRPr/>
              </a:pPr>
              <a:t>25.6.2019 г.</a:t>
            </a:fld>
            <a:endParaRPr lang="bg-BG"/>
          </a:p>
        </p:txBody>
      </p:sp>
      <p:sp>
        <p:nvSpPr>
          <p:cNvPr id="4" name="Footer Placeholder 4"/>
          <p:cNvSpPr>
            <a:spLocks noGrp="1"/>
          </p:cNvSpPr>
          <p:nvPr>
            <p:ph type="ftr" sz="quarter" idx="11"/>
          </p:nvPr>
        </p:nvSpPr>
        <p:spPr/>
        <p:txBody>
          <a:bodyPr/>
          <a:lstStyle>
            <a:lvl1pPr>
              <a:defRPr/>
            </a:lvl1pPr>
          </a:lstStyle>
          <a:p>
            <a:pPr>
              <a:defRPr/>
            </a:pPr>
            <a:endParaRPr lang="bg-BG"/>
          </a:p>
        </p:txBody>
      </p:sp>
      <p:sp>
        <p:nvSpPr>
          <p:cNvPr id="5" name="Slide Number Placeholder 5"/>
          <p:cNvSpPr>
            <a:spLocks noGrp="1"/>
          </p:cNvSpPr>
          <p:nvPr>
            <p:ph type="sldNum" sz="quarter" idx="12"/>
          </p:nvPr>
        </p:nvSpPr>
        <p:spPr/>
        <p:txBody>
          <a:bodyPr/>
          <a:lstStyle>
            <a:lvl1pPr>
              <a:defRPr/>
            </a:lvl1pPr>
          </a:lstStyle>
          <a:p>
            <a:pPr>
              <a:defRPr/>
            </a:pPr>
            <a:fld id="{38CB1223-A45D-462A-8B84-F4F37B2DD684}" type="slidenum">
              <a:rPr lang="bg-BG" altLang="bg-BG"/>
              <a:pPr>
                <a:defRPr/>
              </a:pPr>
              <a:t>‹#›</a:t>
            </a:fld>
            <a:endParaRPr lang="bg-BG" altLang="bg-BG"/>
          </a:p>
        </p:txBody>
      </p:sp>
    </p:spTree>
    <p:extLst>
      <p:ext uri="{BB962C8B-B14F-4D97-AF65-F5344CB8AC3E}">
        <p14:creationId xmlns:p14="http://schemas.microsoft.com/office/powerpoint/2010/main" val="3340318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1B16744-10A5-46B8-A06D-1502AE547F51}" type="datetimeFigureOut">
              <a:rPr lang="bg-BG"/>
              <a:pPr>
                <a:defRPr/>
              </a:pPr>
              <a:t>25.6.2019 г.</a:t>
            </a:fld>
            <a:endParaRPr lang="bg-BG"/>
          </a:p>
        </p:txBody>
      </p:sp>
      <p:sp>
        <p:nvSpPr>
          <p:cNvPr id="3" name="Footer Placeholder 4"/>
          <p:cNvSpPr>
            <a:spLocks noGrp="1"/>
          </p:cNvSpPr>
          <p:nvPr>
            <p:ph type="ftr" sz="quarter" idx="11"/>
          </p:nvPr>
        </p:nvSpPr>
        <p:spPr/>
        <p:txBody>
          <a:bodyPr/>
          <a:lstStyle>
            <a:lvl1pPr>
              <a:defRPr/>
            </a:lvl1pPr>
          </a:lstStyle>
          <a:p>
            <a:pPr>
              <a:defRPr/>
            </a:pPr>
            <a:endParaRPr lang="bg-BG"/>
          </a:p>
        </p:txBody>
      </p:sp>
      <p:sp>
        <p:nvSpPr>
          <p:cNvPr id="4" name="Slide Number Placeholder 5"/>
          <p:cNvSpPr>
            <a:spLocks noGrp="1"/>
          </p:cNvSpPr>
          <p:nvPr>
            <p:ph type="sldNum" sz="quarter" idx="12"/>
          </p:nvPr>
        </p:nvSpPr>
        <p:spPr/>
        <p:txBody>
          <a:bodyPr/>
          <a:lstStyle>
            <a:lvl1pPr>
              <a:defRPr/>
            </a:lvl1pPr>
          </a:lstStyle>
          <a:p>
            <a:pPr>
              <a:defRPr/>
            </a:pPr>
            <a:fld id="{924E9AD5-27DB-47CF-A293-3DE4711B7CF8}" type="slidenum">
              <a:rPr lang="bg-BG" altLang="bg-BG"/>
              <a:pPr>
                <a:defRPr/>
              </a:pPr>
              <a:t>‹#›</a:t>
            </a:fld>
            <a:endParaRPr lang="bg-BG" altLang="bg-BG"/>
          </a:p>
        </p:txBody>
      </p:sp>
    </p:spTree>
    <p:extLst>
      <p:ext uri="{BB962C8B-B14F-4D97-AF65-F5344CB8AC3E}">
        <p14:creationId xmlns:p14="http://schemas.microsoft.com/office/powerpoint/2010/main" val="27874514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671" y="301050"/>
            <a:ext cx="3518055" cy="1281214"/>
          </a:xfrm>
        </p:spPr>
        <p:txBody>
          <a:bodyPr anchor="b"/>
          <a:lstStyle>
            <a:lvl1pPr algn="l">
              <a:defRPr sz="2300" b="1"/>
            </a:lvl1pPr>
          </a:lstStyle>
          <a:p>
            <a:r>
              <a:rPr lang="en-US" smtClean="0"/>
              <a:t>Click to edit Master title style</a:t>
            </a:r>
            <a:endParaRPr lang="bg-BG"/>
          </a:p>
        </p:txBody>
      </p:sp>
      <p:sp>
        <p:nvSpPr>
          <p:cNvPr id="3" name="Content Placeholder 2"/>
          <p:cNvSpPr>
            <a:spLocks noGrp="1"/>
          </p:cNvSpPr>
          <p:nvPr>
            <p:ph idx="1"/>
          </p:nvPr>
        </p:nvSpPr>
        <p:spPr>
          <a:xfrm>
            <a:off x="4180822" y="301051"/>
            <a:ext cx="5977908" cy="6453328"/>
          </a:xfrm>
        </p:spPr>
        <p:txBody>
          <a:bodyPr/>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Text Placeholder 3"/>
          <p:cNvSpPr>
            <a:spLocks noGrp="1"/>
          </p:cNvSpPr>
          <p:nvPr>
            <p:ph type="body" sz="half" idx="2"/>
          </p:nvPr>
        </p:nvSpPr>
        <p:spPr>
          <a:xfrm>
            <a:off x="534671" y="1582265"/>
            <a:ext cx="3518055" cy="5172114"/>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B13682C-9CB7-4B9C-9F1E-AF29835819A2}" type="datetimeFigureOut">
              <a:rPr lang="bg-BG"/>
              <a:pPr>
                <a:defRPr/>
              </a:pPr>
              <a:t>25.6.2019 г.</a:t>
            </a:fld>
            <a:endParaRPr lang="bg-BG"/>
          </a:p>
        </p:txBody>
      </p:sp>
      <p:sp>
        <p:nvSpPr>
          <p:cNvPr id="6" name="Footer Placeholder 4"/>
          <p:cNvSpPr>
            <a:spLocks noGrp="1"/>
          </p:cNvSpPr>
          <p:nvPr>
            <p:ph type="ftr" sz="quarter" idx="11"/>
          </p:nvPr>
        </p:nvSpPr>
        <p:spPr/>
        <p:txBody>
          <a:bodyPr/>
          <a:lstStyle>
            <a:lvl1pPr>
              <a:defRPr/>
            </a:lvl1pPr>
          </a:lstStyle>
          <a:p>
            <a:pPr>
              <a:defRPr/>
            </a:pPr>
            <a:endParaRPr lang="bg-BG"/>
          </a:p>
        </p:txBody>
      </p:sp>
      <p:sp>
        <p:nvSpPr>
          <p:cNvPr id="7" name="Slide Number Placeholder 5"/>
          <p:cNvSpPr>
            <a:spLocks noGrp="1"/>
          </p:cNvSpPr>
          <p:nvPr>
            <p:ph type="sldNum" sz="quarter" idx="12"/>
          </p:nvPr>
        </p:nvSpPr>
        <p:spPr/>
        <p:txBody>
          <a:bodyPr/>
          <a:lstStyle>
            <a:lvl1pPr>
              <a:defRPr/>
            </a:lvl1pPr>
          </a:lstStyle>
          <a:p>
            <a:pPr>
              <a:defRPr/>
            </a:pPr>
            <a:fld id="{737979FD-B271-4C16-8024-793B7659EA70}" type="slidenum">
              <a:rPr lang="bg-BG" altLang="bg-BG"/>
              <a:pPr>
                <a:defRPr/>
              </a:pPr>
              <a:t>‹#›</a:t>
            </a:fld>
            <a:endParaRPr lang="bg-BG" altLang="bg-BG"/>
          </a:p>
        </p:txBody>
      </p:sp>
    </p:spTree>
    <p:extLst>
      <p:ext uri="{BB962C8B-B14F-4D97-AF65-F5344CB8AC3E}">
        <p14:creationId xmlns:p14="http://schemas.microsoft.com/office/powerpoint/2010/main" val="1501410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981" y="5292884"/>
            <a:ext cx="6416040" cy="624855"/>
          </a:xfrm>
        </p:spPr>
        <p:txBody>
          <a:bodyPr anchor="b"/>
          <a:lstStyle>
            <a:lvl1pPr algn="l">
              <a:defRPr sz="2300" b="1"/>
            </a:lvl1pPr>
          </a:lstStyle>
          <a:p>
            <a:r>
              <a:rPr lang="en-US" smtClean="0"/>
              <a:t>Click to edit Master title style</a:t>
            </a:r>
            <a:endParaRPr lang="bg-BG"/>
          </a:p>
        </p:txBody>
      </p:sp>
      <p:sp>
        <p:nvSpPr>
          <p:cNvPr id="3" name="Picture Placeholder 2"/>
          <p:cNvSpPr>
            <a:spLocks noGrp="1"/>
          </p:cNvSpPr>
          <p:nvPr>
            <p:ph type="pic" idx="1"/>
          </p:nvPr>
        </p:nvSpPr>
        <p:spPr>
          <a:xfrm>
            <a:off x="2095981" y="675613"/>
            <a:ext cx="6416040" cy="4536758"/>
          </a:xfrm>
        </p:spPr>
        <p:txBody>
          <a:bodyPr rtlCol="0">
            <a:normAutofit/>
          </a:bodyPr>
          <a:lstStyle>
            <a:lvl1pPr marL="0" indent="0">
              <a:buNone/>
              <a:defRPr sz="3700"/>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pPr lvl="0"/>
            <a:endParaRPr lang="bg-BG" noProof="0" smtClean="0"/>
          </a:p>
        </p:txBody>
      </p:sp>
      <p:sp>
        <p:nvSpPr>
          <p:cNvPr id="4" name="Text Placeholder 3"/>
          <p:cNvSpPr>
            <a:spLocks noGrp="1"/>
          </p:cNvSpPr>
          <p:nvPr>
            <p:ph type="body" sz="half" idx="2"/>
          </p:nvPr>
        </p:nvSpPr>
        <p:spPr>
          <a:xfrm>
            <a:off x="2095981" y="5917739"/>
            <a:ext cx="6416040" cy="887398"/>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72E8D72-249B-46D6-BB41-7ED0E3DA2278}" type="datetimeFigureOut">
              <a:rPr lang="bg-BG"/>
              <a:pPr>
                <a:defRPr/>
              </a:pPr>
              <a:t>25.6.2019 г.</a:t>
            </a:fld>
            <a:endParaRPr lang="bg-BG"/>
          </a:p>
        </p:txBody>
      </p:sp>
      <p:sp>
        <p:nvSpPr>
          <p:cNvPr id="6" name="Footer Placeholder 4"/>
          <p:cNvSpPr>
            <a:spLocks noGrp="1"/>
          </p:cNvSpPr>
          <p:nvPr>
            <p:ph type="ftr" sz="quarter" idx="11"/>
          </p:nvPr>
        </p:nvSpPr>
        <p:spPr/>
        <p:txBody>
          <a:bodyPr/>
          <a:lstStyle>
            <a:lvl1pPr>
              <a:defRPr/>
            </a:lvl1pPr>
          </a:lstStyle>
          <a:p>
            <a:pPr>
              <a:defRPr/>
            </a:pPr>
            <a:endParaRPr lang="bg-BG"/>
          </a:p>
        </p:txBody>
      </p:sp>
      <p:sp>
        <p:nvSpPr>
          <p:cNvPr id="7" name="Slide Number Placeholder 5"/>
          <p:cNvSpPr>
            <a:spLocks noGrp="1"/>
          </p:cNvSpPr>
          <p:nvPr>
            <p:ph type="sldNum" sz="quarter" idx="12"/>
          </p:nvPr>
        </p:nvSpPr>
        <p:spPr/>
        <p:txBody>
          <a:bodyPr/>
          <a:lstStyle>
            <a:lvl1pPr>
              <a:defRPr/>
            </a:lvl1pPr>
          </a:lstStyle>
          <a:p>
            <a:pPr>
              <a:defRPr/>
            </a:pPr>
            <a:fld id="{AC21905A-5D22-45A7-906B-6BD7362FFE34}" type="slidenum">
              <a:rPr lang="bg-BG" altLang="bg-BG"/>
              <a:pPr>
                <a:defRPr/>
              </a:pPr>
              <a:t>‹#›</a:t>
            </a:fld>
            <a:endParaRPr lang="bg-BG" altLang="bg-BG"/>
          </a:p>
        </p:txBody>
      </p:sp>
    </p:spTree>
    <p:extLst>
      <p:ext uri="{BB962C8B-B14F-4D97-AF65-F5344CB8AC3E}">
        <p14:creationId xmlns:p14="http://schemas.microsoft.com/office/powerpoint/2010/main" val="38830183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534988" y="303213"/>
            <a:ext cx="9623425"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4306" tIns="52153" rIns="104306" bIns="52153" numCol="1" anchor="ctr" anchorCtr="0" compatLnSpc="1">
            <a:prstTxWarp prst="textNoShape">
              <a:avLst/>
            </a:prstTxWarp>
          </a:bodyPr>
          <a:lstStyle/>
          <a:p>
            <a:pPr lvl="0"/>
            <a:r>
              <a:rPr lang="en-US" altLang="bg-BG" smtClean="0"/>
              <a:t>Click to edit Master title style</a:t>
            </a:r>
            <a:endParaRPr lang="bg-BG" altLang="bg-BG" smtClean="0"/>
          </a:p>
        </p:txBody>
      </p:sp>
      <p:sp>
        <p:nvSpPr>
          <p:cNvPr id="1027" name="Text Placeholder 2"/>
          <p:cNvSpPr>
            <a:spLocks noGrp="1"/>
          </p:cNvSpPr>
          <p:nvPr>
            <p:ph type="body" idx="1"/>
          </p:nvPr>
        </p:nvSpPr>
        <p:spPr bwMode="auto">
          <a:xfrm>
            <a:off x="534988" y="1763713"/>
            <a:ext cx="9623425"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4306" tIns="52153" rIns="104306" bIns="52153" numCol="1" anchor="t" anchorCtr="0" compatLnSpc="1">
            <a:prstTxWarp prst="textNoShape">
              <a:avLst/>
            </a:prstTxWarp>
          </a:bodyPr>
          <a:lstStyle/>
          <a:p>
            <a:pPr lvl="0"/>
            <a:r>
              <a:rPr lang="en-US" altLang="bg-BG" smtClean="0"/>
              <a:t>Click to edit Master text styles</a:t>
            </a:r>
          </a:p>
          <a:p>
            <a:pPr lvl="1"/>
            <a:r>
              <a:rPr lang="en-US" altLang="bg-BG" smtClean="0"/>
              <a:t>Second level</a:t>
            </a:r>
          </a:p>
          <a:p>
            <a:pPr lvl="2"/>
            <a:r>
              <a:rPr lang="en-US" altLang="bg-BG" smtClean="0"/>
              <a:t>Third level</a:t>
            </a:r>
          </a:p>
          <a:p>
            <a:pPr lvl="3"/>
            <a:r>
              <a:rPr lang="en-US" altLang="bg-BG" smtClean="0"/>
              <a:t>Fourth level</a:t>
            </a:r>
          </a:p>
          <a:p>
            <a:pPr lvl="4"/>
            <a:r>
              <a:rPr lang="en-US" altLang="bg-BG" smtClean="0"/>
              <a:t>Fifth level</a:t>
            </a:r>
            <a:endParaRPr lang="bg-BG" altLang="bg-BG" smtClean="0"/>
          </a:p>
        </p:txBody>
      </p:sp>
      <p:sp>
        <p:nvSpPr>
          <p:cNvPr id="4" name="Date Placeholder 3"/>
          <p:cNvSpPr>
            <a:spLocks noGrp="1"/>
          </p:cNvSpPr>
          <p:nvPr>
            <p:ph type="dt" sz="half" idx="2"/>
          </p:nvPr>
        </p:nvSpPr>
        <p:spPr>
          <a:xfrm>
            <a:off x="534988" y="7008813"/>
            <a:ext cx="2495550" cy="401637"/>
          </a:xfrm>
          <a:prstGeom prst="rect">
            <a:avLst/>
          </a:prstGeom>
        </p:spPr>
        <p:txBody>
          <a:bodyPr vert="horz" lIns="104306" tIns="52153" rIns="104306" bIns="52153" rtlCol="0" anchor="ctr"/>
          <a:lstStyle>
            <a:lvl1pPr algn="l" defTabSz="1043056" eaLnBrk="1" fontAlgn="auto" hangingPunct="1">
              <a:spcBef>
                <a:spcPts val="0"/>
              </a:spcBef>
              <a:spcAft>
                <a:spcPts val="0"/>
              </a:spcAft>
              <a:defRPr sz="1400">
                <a:solidFill>
                  <a:schemeClr val="tx1">
                    <a:tint val="75000"/>
                  </a:schemeClr>
                </a:solidFill>
                <a:latin typeface="+mn-lt"/>
              </a:defRPr>
            </a:lvl1pPr>
          </a:lstStyle>
          <a:p>
            <a:pPr>
              <a:defRPr/>
            </a:pPr>
            <a:fld id="{2718518A-63D9-4465-8EB3-1A07626D2C52}" type="datetimeFigureOut">
              <a:rPr lang="bg-BG"/>
              <a:pPr>
                <a:defRPr/>
              </a:pPr>
              <a:t>25.6.2019 г.</a:t>
            </a:fld>
            <a:endParaRPr lang="bg-BG"/>
          </a:p>
        </p:txBody>
      </p:sp>
      <p:sp>
        <p:nvSpPr>
          <p:cNvPr id="5" name="Footer Placeholder 4"/>
          <p:cNvSpPr>
            <a:spLocks noGrp="1"/>
          </p:cNvSpPr>
          <p:nvPr>
            <p:ph type="ftr" sz="quarter" idx="3"/>
          </p:nvPr>
        </p:nvSpPr>
        <p:spPr>
          <a:xfrm>
            <a:off x="3652838" y="7008813"/>
            <a:ext cx="3387725" cy="401637"/>
          </a:xfrm>
          <a:prstGeom prst="rect">
            <a:avLst/>
          </a:prstGeom>
        </p:spPr>
        <p:txBody>
          <a:bodyPr vert="horz" lIns="104306" tIns="52153" rIns="104306" bIns="52153" rtlCol="0" anchor="ctr"/>
          <a:lstStyle>
            <a:lvl1pPr algn="ctr" defTabSz="1043056" eaLnBrk="1" fontAlgn="auto" hangingPunct="1">
              <a:spcBef>
                <a:spcPts val="0"/>
              </a:spcBef>
              <a:spcAft>
                <a:spcPts val="0"/>
              </a:spcAft>
              <a:defRPr sz="1400">
                <a:solidFill>
                  <a:schemeClr val="tx1">
                    <a:tint val="75000"/>
                  </a:schemeClr>
                </a:solidFill>
                <a:latin typeface="+mn-lt"/>
              </a:defRPr>
            </a:lvl1pPr>
          </a:lstStyle>
          <a:p>
            <a:pPr>
              <a:defRPr/>
            </a:pPr>
            <a:endParaRPr lang="bg-BG"/>
          </a:p>
        </p:txBody>
      </p:sp>
      <p:sp>
        <p:nvSpPr>
          <p:cNvPr id="6" name="Slide Number Placeholder 5"/>
          <p:cNvSpPr>
            <a:spLocks noGrp="1"/>
          </p:cNvSpPr>
          <p:nvPr>
            <p:ph type="sldNum" sz="quarter" idx="4"/>
          </p:nvPr>
        </p:nvSpPr>
        <p:spPr>
          <a:xfrm>
            <a:off x="7662863" y="7008813"/>
            <a:ext cx="2495550" cy="401637"/>
          </a:xfrm>
          <a:prstGeom prst="rect">
            <a:avLst/>
          </a:prstGeom>
        </p:spPr>
        <p:txBody>
          <a:bodyPr vert="horz" wrap="square" lIns="104306" tIns="52153" rIns="104306" bIns="52153" numCol="1" anchor="ctr" anchorCtr="0" compatLnSpc="1">
            <a:prstTxWarp prst="textNoShape">
              <a:avLst/>
            </a:prstTxWarp>
          </a:bodyPr>
          <a:lstStyle>
            <a:lvl1pPr algn="r" eaLnBrk="1" hangingPunct="1">
              <a:defRPr sz="1400" smtClean="0">
                <a:solidFill>
                  <a:srgbClr val="898989"/>
                </a:solidFill>
              </a:defRPr>
            </a:lvl1pPr>
          </a:lstStyle>
          <a:p>
            <a:pPr>
              <a:defRPr/>
            </a:pPr>
            <a:fld id="{196F7FC9-844A-4DC7-BA49-1AD8FC4EC4C8}" type="slidenum">
              <a:rPr lang="bg-BG" altLang="bg-BG"/>
              <a:pPr>
                <a:defRPr/>
              </a:pPr>
              <a:t>‹#›</a:t>
            </a:fld>
            <a:endParaRPr lang="bg-BG" altLang="bg-BG"/>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042988" rtl="0" eaLnBrk="0" fontAlgn="base" hangingPunct="0">
        <a:spcBef>
          <a:spcPct val="0"/>
        </a:spcBef>
        <a:spcAft>
          <a:spcPct val="0"/>
        </a:spcAft>
        <a:defRPr sz="5000" kern="1200">
          <a:solidFill>
            <a:schemeClr val="tx1"/>
          </a:solidFill>
          <a:latin typeface="+mj-lt"/>
          <a:ea typeface="+mj-ea"/>
          <a:cs typeface="+mj-cs"/>
        </a:defRPr>
      </a:lvl1pPr>
      <a:lvl2pPr algn="ctr" defTabSz="1042988" rtl="0" eaLnBrk="0" fontAlgn="base" hangingPunct="0">
        <a:spcBef>
          <a:spcPct val="0"/>
        </a:spcBef>
        <a:spcAft>
          <a:spcPct val="0"/>
        </a:spcAft>
        <a:defRPr sz="5000">
          <a:solidFill>
            <a:schemeClr val="tx1"/>
          </a:solidFill>
          <a:latin typeface="Calibri" pitchFamily="34" charset="0"/>
        </a:defRPr>
      </a:lvl2pPr>
      <a:lvl3pPr algn="ctr" defTabSz="1042988" rtl="0" eaLnBrk="0" fontAlgn="base" hangingPunct="0">
        <a:spcBef>
          <a:spcPct val="0"/>
        </a:spcBef>
        <a:spcAft>
          <a:spcPct val="0"/>
        </a:spcAft>
        <a:defRPr sz="5000">
          <a:solidFill>
            <a:schemeClr val="tx1"/>
          </a:solidFill>
          <a:latin typeface="Calibri" pitchFamily="34" charset="0"/>
        </a:defRPr>
      </a:lvl3pPr>
      <a:lvl4pPr algn="ctr" defTabSz="1042988" rtl="0" eaLnBrk="0" fontAlgn="base" hangingPunct="0">
        <a:spcBef>
          <a:spcPct val="0"/>
        </a:spcBef>
        <a:spcAft>
          <a:spcPct val="0"/>
        </a:spcAft>
        <a:defRPr sz="5000">
          <a:solidFill>
            <a:schemeClr val="tx1"/>
          </a:solidFill>
          <a:latin typeface="Calibri" pitchFamily="34" charset="0"/>
        </a:defRPr>
      </a:lvl4pPr>
      <a:lvl5pPr algn="ctr" defTabSz="1042988" rtl="0" eaLnBrk="0" fontAlgn="base" hangingPunct="0">
        <a:spcBef>
          <a:spcPct val="0"/>
        </a:spcBef>
        <a:spcAft>
          <a:spcPct val="0"/>
        </a:spcAft>
        <a:defRPr sz="5000">
          <a:solidFill>
            <a:schemeClr val="tx1"/>
          </a:solidFill>
          <a:latin typeface="Calibri" pitchFamily="34" charset="0"/>
        </a:defRPr>
      </a:lvl5pPr>
      <a:lvl6pPr marL="457200" algn="ctr" defTabSz="1042988" rtl="0" fontAlgn="base">
        <a:spcBef>
          <a:spcPct val="0"/>
        </a:spcBef>
        <a:spcAft>
          <a:spcPct val="0"/>
        </a:spcAft>
        <a:defRPr sz="5000">
          <a:solidFill>
            <a:schemeClr val="tx1"/>
          </a:solidFill>
          <a:latin typeface="Calibri" pitchFamily="34" charset="0"/>
        </a:defRPr>
      </a:lvl6pPr>
      <a:lvl7pPr marL="914400" algn="ctr" defTabSz="1042988" rtl="0" fontAlgn="base">
        <a:spcBef>
          <a:spcPct val="0"/>
        </a:spcBef>
        <a:spcAft>
          <a:spcPct val="0"/>
        </a:spcAft>
        <a:defRPr sz="5000">
          <a:solidFill>
            <a:schemeClr val="tx1"/>
          </a:solidFill>
          <a:latin typeface="Calibri" pitchFamily="34" charset="0"/>
        </a:defRPr>
      </a:lvl7pPr>
      <a:lvl8pPr marL="1371600" algn="ctr" defTabSz="1042988" rtl="0" fontAlgn="base">
        <a:spcBef>
          <a:spcPct val="0"/>
        </a:spcBef>
        <a:spcAft>
          <a:spcPct val="0"/>
        </a:spcAft>
        <a:defRPr sz="5000">
          <a:solidFill>
            <a:schemeClr val="tx1"/>
          </a:solidFill>
          <a:latin typeface="Calibri" pitchFamily="34" charset="0"/>
        </a:defRPr>
      </a:lvl8pPr>
      <a:lvl9pPr marL="1828800" algn="ctr" defTabSz="1042988" rtl="0" fontAlgn="base">
        <a:spcBef>
          <a:spcPct val="0"/>
        </a:spcBef>
        <a:spcAft>
          <a:spcPct val="0"/>
        </a:spcAft>
        <a:defRPr sz="5000">
          <a:solidFill>
            <a:schemeClr val="tx1"/>
          </a:solidFill>
          <a:latin typeface="Calibri" pitchFamily="34" charset="0"/>
        </a:defRPr>
      </a:lvl9pPr>
    </p:titleStyle>
    <p:bodyStyle>
      <a:lvl1pPr marL="390525" indent="-390525" algn="l" defTabSz="1042988"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bg-BG"/>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chart" Target="../charts/chart9.xml"/><Relationship Id="rId5" Type="http://schemas.openxmlformats.org/officeDocument/2006/relationships/chart" Target="../charts/chart8.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5.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5.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4.png"/><Relationship Id="rId7" Type="http://schemas.openxmlformats.org/officeDocument/2006/relationships/diagramQuickStyle" Target="../diagrams/quickStyle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6.jpeg"/><Relationship Id="rId4" Type="http://schemas.openxmlformats.org/officeDocument/2006/relationships/image" Target="../media/image5.png"/><Relationship Id="rId9" Type="http://schemas.microsoft.com/office/2007/relationships/diagramDrawing" Target="../diagrams/drawing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chart" Target="../charts/chart11.xml"/><Relationship Id="rId5" Type="http://schemas.openxmlformats.org/officeDocument/2006/relationships/chart" Target="../charts/chart10.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chart" Target="../charts/chart13.xml"/><Relationship Id="rId5" Type="http://schemas.openxmlformats.org/officeDocument/2006/relationships/chart" Target="../charts/chart12.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chart" Target="../charts/chart15.xml"/><Relationship Id="rId5" Type="http://schemas.openxmlformats.org/officeDocument/2006/relationships/chart" Target="../charts/chart14.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chart" Target="../charts/chart17.xml"/><Relationship Id="rId5" Type="http://schemas.openxmlformats.org/officeDocument/2006/relationships/chart" Target="../charts/chart16.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emf"/></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chart" Target="../charts/char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chart" Target="../charts/char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chart" Target="../charts/chart5.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chart" Target="../charts/chart6.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chart" Target="../charts/chart7.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4.png"/><Relationship Id="rId7" Type="http://schemas.openxmlformats.org/officeDocument/2006/relationships/diagramQuickStyle" Target="../diagrams/quickStyle2.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5.png"/><Relationship Id="rId9" Type="http://schemas.microsoft.com/office/2007/relationships/diagramDrawing" Target="../diagrams/drawin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0" name="Group 8"/>
          <p:cNvGrpSpPr>
            <a:grpSpLocks/>
          </p:cNvGrpSpPr>
          <p:nvPr/>
        </p:nvGrpSpPr>
        <p:grpSpPr bwMode="auto">
          <a:xfrm>
            <a:off x="0" y="2379663"/>
            <a:ext cx="10675292" cy="4124325"/>
            <a:chOff x="0" y="1116335"/>
            <a:chExt cx="9150354" cy="3384376"/>
          </a:xfrm>
        </p:grpSpPr>
        <p:pic>
          <p:nvPicPr>
            <p:cNvPr id="2057" name="Picture 1"/>
            <p:cNvPicPr>
              <a:picLocks noChangeAspect="1"/>
            </p:cNvPicPr>
            <p:nvPr/>
          </p:nvPicPr>
          <p:blipFill rotWithShape="1">
            <a:blip r:embed="rId3">
              <a:extLst>
                <a:ext uri="{28A0092B-C50C-407E-A947-70E740481C1C}">
                  <a14:useLocalDpi xmlns:a14="http://schemas.microsoft.com/office/drawing/2010/main" val="0"/>
                </a:ext>
              </a:extLst>
            </a:blip>
            <a:srcRect l="1904" t="4288" r="15789" b="65269"/>
            <a:stretch/>
          </p:blipFill>
          <p:spPr bwMode="auto">
            <a:xfrm>
              <a:off x="0" y="1116335"/>
              <a:ext cx="9150354" cy="338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1607719" y="2620488"/>
              <a:ext cx="3835819" cy="429349"/>
            </a:xfrm>
            <a:prstGeom prst="rect">
              <a:avLst/>
            </a:prstGeom>
            <a:noFill/>
          </p:spPr>
          <p:txBody>
            <a:bodyPr wrap="none">
              <a:spAutoFit/>
            </a:bodyPr>
            <a:lstStyle/>
            <a:p>
              <a:pPr eaLnBrk="1" hangingPunct="1"/>
              <a:r>
                <a:rPr lang="bg-BG" altLang="bg-BG" sz="2800" dirty="0">
                  <a:solidFill>
                    <a:srgbClr val="7F7F7F"/>
                  </a:solidFill>
                  <a:latin typeface="Helen Bg" panose="020B0800050000020004" pitchFamily="34" charset="-52"/>
                </a:rPr>
                <a:t>ИЗПЪЛНЕНИЕ И НАПРЕДЪК </a:t>
              </a:r>
            </a:p>
          </p:txBody>
        </p:sp>
        <p:sp>
          <p:nvSpPr>
            <p:cNvPr id="16" name="TextBox 15"/>
            <p:cNvSpPr txBox="1"/>
            <p:nvPr/>
          </p:nvSpPr>
          <p:spPr>
            <a:xfrm>
              <a:off x="1606132" y="3077474"/>
              <a:ext cx="3540075" cy="782930"/>
            </a:xfrm>
            <a:prstGeom prst="rect">
              <a:avLst/>
            </a:prstGeom>
            <a:noFill/>
          </p:spPr>
          <p:txBody>
            <a:bodyPr wrap="none">
              <a:spAutoFit/>
            </a:bodyPr>
            <a:lstStyle/>
            <a:p>
              <a:pPr eaLnBrk="1" hangingPunct="1"/>
              <a:r>
                <a:rPr lang="bg-BG" altLang="bg-BG" sz="2800" dirty="0" smtClean="0">
                  <a:solidFill>
                    <a:srgbClr val="7F7F7F"/>
                  </a:solidFill>
                  <a:latin typeface="Helen Bg" panose="020B0800050000020004" pitchFamily="34" charset="-52"/>
                </a:rPr>
                <a:t>ОП </a:t>
              </a:r>
              <a:r>
                <a:rPr lang="bg-BG" altLang="bg-BG" sz="2000" dirty="0" smtClean="0">
                  <a:solidFill>
                    <a:srgbClr val="7F7F7F"/>
                  </a:solidFill>
                  <a:latin typeface="Helen Bg" panose="020B0800050000020004" pitchFamily="34" charset="-52"/>
                </a:rPr>
                <a:t>„</a:t>
              </a:r>
              <a:r>
                <a:rPr lang="bg-BG" altLang="bg-BG" sz="2800" dirty="0" smtClean="0">
                  <a:solidFill>
                    <a:srgbClr val="7F7F7F"/>
                  </a:solidFill>
                  <a:latin typeface="Helen Bg" panose="020B0800050000020004" pitchFamily="34" charset="-52"/>
                </a:rPr>
                <a:t>ДОБРО УПРАВЛЕНИЕ</a:t>
              </a:r>
              <a:r>
                <a:rPr lang="bg-BG" altLang="bg-BG" sz="2400" dirty="0" smtClean="0">
                  <a:solidFill>
                    <a:srgbClr val="7F7F7F"/>
                  </a:solidFill>
                  <a:latin typeface="Helen Bg" panose="020B0800050000020004" pitchFamily="34" charset="-52"/>
                </a:rPr>
                <a:t>“</a:t>
              </a:r>
            </a:p>
            <a:p>
              <a:pPr eaLnBrk="1" hangingPunct="1"/>
              <a:r>
                <a:rPr lang="bg-BG" altLang="bg-BG" sz="2800" dirty="0" smtClean="0">
                  <a:solidFill>
                    <a:srgbClr val="7F7F7F"/>
                  </a:solidFill>
                  <a:latin typeface="Helen Bg" panose="020B0800050000020004" pitchFamily="34" charset="-52"/>
                </a:rPr>
                <a:t>към </a:t>
              </a:r>
              <a:r>
                <a:rPr lang="bg-BG" altLang="bg-BG" sz="2800" dirty="0">
                  <a:solidFill>
                    <a:srgbClr val="7F7F7F"/>
                  </a:solidFill>
                  <a:latin typeface="Helen Bg" panose="020B0800050000020004" pitchFamily="34" charset="-52"/>
                </a:rPr>
                <a:t>31.05.2019</a:t>
              </a:r>
            </a:p>
          </p:txBody>
        </p:sp>
      </p:grpSp>
      <p:pic>
        <p:nvPicPr>
          <p:cNvPr id="2051"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55800" y="6638925"/>
            <a:ext cx="1249363"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29751" y="6539706"/>
            <a:ext cx="1546225" cy="58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ound Same Side Corner Rectangle 12"/>
          <p:cNvSpPr/>
          <p:nvPr/>
        </p:nvSpPr>
        <p:spPr>
          <a:xfrm rot="10800000">
            <a:off x="1746300" y="-1"/>
            <a:ext cx="4629676" cy="2290763"/>
          </a:xfrm>
          <a:prstGeom prst="round2SameRect">
            <a:avLst/>
          </a:prstGeom>
          <a:solidFill>
            <a:srgbClr val="6784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bg-BG"/>
          </a:p>
        </p:txBody>
      </p:sp>
      <p:sp>
        <p:nvSpPr>
          <p:cNvPr id="2055" name="TextBox 22"/>
          <p:cNvSpPr txBox="1">
            <a:spLocks noChangeArrowheads="1"/>
          </p:cNvSpPr>
          <p:nvPr/>
        </p:nvSpPr>
        <p:spPr bwMode="auto">
          <a:xfrm>
            <a:off x="1818308" y="974523"/>
            <a:ext cx="44534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sz="2800" dirty="0" smtClean="0">
                <a:solidFill>
                  <a:schemeClr val="bg1"/>
                </a:solidFill>
                <a:latin typeface="Helen Bg" panose="020B0800050000020004" pitchFamily="34" charset="-52"/>
              </a:rPr>
              <a:t>ОП „ДОБРО УПРАВЛЕНИЕ“</a:t>
            </a:r>
            <a:endParaRPr lang="bg-BG" altLang="bg-BG" sz="2800" dirty="0">
              <a:solidFill>
                <a:schemeClr val="bg1"/>
              </a:solidFill>
              <a:latin typeface="Helen Bg" panose="020B0800050000020004" pitchFamily="34" charset="-52"/>
            </a:endParaRPr>
          </a:p>
        </p:txBody>
      </p:sp>
      <p:sp>
        <p:nvSpPr>
          <p:cNvPr id="27" name="Round Same Side Corner Rectangle 26"/>
          <p:cNvSpPr/>
          <p:nvPr/>
        </p:nvSpPr>
        <p:spPr>
          <a:xfrm>
            <a:off x="1744663" y="7164388"/>
            <a:ext cx="4631313" cy="396875"/>
          </a:xfrm>
          <a:prstGeom prst="round2SameRect">
            <a:avLst/>
          </a:prstGeom>
          <a:solidFill>
            <a:srgbClr val="6784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bg-BG"/>
          </a:p>
        </p:txBody>
      </p:sp>
    </p:spTree>
    <p:extLst>
      <p:ext uri="{BB962C8B-B14F-4D97-AF65-F5344CB8AC3E}">
        <p14:creationId xmlns:p14="http://schemas.microsoft.com/office/powerpoint/2010/main" val="34797784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234131" y="108223"/>
            <a:ext cx="10225135" cy="792088"/>
          </a:xfrm>
          <a:prstGeom prst="roundRect">
            <a:avLst/>
          </a:prstGeom>
          <a:solidFill>
            <a:srgbClr val="678403"/>
          </a:solidFill>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lvl1pPr algn="ctr" defTabSz="1042988" rtl="0" eaLnBrk="0" fontAlgn="base" hangingPunct="0">
              <a:spcBef>
                <a:spcPct val="0"/>
              </a:spcBef>
              <a:spcAft>
                <a:spcPct val="0"/>
              </a:spcAft>
              <a:defRPr sz="5000" kern="1200">
                <a:solidFill>
                  <a:schemeClr val="lt1"/>
                </a:solidFill>
                <a:latin typeface="+mn-lt"/>
                <a:ea typeface="+mn-ea"/>
                <a:cs typeface="+mn-cs"/>
              </a:defRPr>
            </a:lvl1pPr>
            <a:lvl2pPr algn="ctr" defTabSz="1042988" rtl="0" eaLnBrk="0" fontAlgn="base" hangingPunct="0">
              <a:spcBef>
                <a:spcPct val="0"/>
              </a:spcBef>
              <a:spcAft>
                <a:spcPct val="0"/>
              </a:spcAft>
              <a:defRPr sz="5000">
                <a:solidFill>
                  <a:schemeClr val="lt1"/>
                </a:solidFill>
                <a:latin typeface="+mn-lt"/>
                <a:ea typeface="+mn-ea"/>
                <a:cs typeface="+mn-cs"/>
              </a:defRPr>
            </a:lvl2pPr>
            <a:lvl3pPr algn="ctr" defTabSz="1042988" rtl="0" eaLnBrk="0" fontAlgn="base" hangingPunct="0">
              <a:spcBef>
                <a:spcPct val="0"/>
              </a:spcBef>
              <a:spcAft>
                <a:spcPct val="0"/>
              </a:spcAft>
              <a:defRPr sz="5000">
                <a:solidFill>
                  <a:schemeClr val="lt1"/>
                </a:solidFill>
                <a:latin typeface="+mn-lt"/>
                <a:ea typeface="+mn-ea"/>
                <a:cs typeface="+mn-cs"/>
              </a:defRPr>
            </a:lvl3pPr>
            <a:lvl4pPr algn="ctr" defTabSz="1042988" rtl="0" eaLnBrk="0" fontAlgn="base" hangingPunct="0">
              <a:spcBef>
                <a:spcPct val="0"/>
              </a:spcBef>
              <a:spcAft>
                <a:spcPct val="0"/>
              </a:spcAft>
              <a:defRPr sz="5000">
                <a:solidFill>
                  <a:schemeClr val="lt1"/>
                </a:solidFill>
                <a:latin typeface="+mn-lt"/>
                <a:ea typeface="+mn-ea"/>
                <a:cs typeface="+mn-cs"/>
              </a:defRPr>
            </a:lvl4pPr>
            <a:lvl5pPr algn="ctr" defTabSz="1042988" rtl="0" eaLnBrk="0" fontAlgn="base" hangingPunct="0">
              <a:spcBef>
                <a:spcPct val="0"/>
              </a:spcBef>
              <a:spcAft>
                <a:spcPct val="0"/>
              </a:spcAft>
              <a:defRPr sz="5000">
                <a:solidFill>
                  <a:schemeClr val="lt1"/>
                </a:solidFill>
                <a:latin typeface="+mn-lt"/>
                <a:ea typeface="+mn-ea"/>
                <a:cs typeface="+mn-cs"/>
              </a:defRPr>
            </a:lvl5pPr>
            <a:lvl6pPr marL="457200" algn="ctr" defTabSz="1042988" rtl="0" fontAlgn="base">
              <a:spcBef>
                <a:spcPct val="0"/>
              </a:spcBef>
              <a:spcAft>
                <a:spcPct val="0"/>
              </a:spcAft>
              <a:defRPr sz="5000">
                <a:solidFill>
                  <a:schemeClr val="lt1"/>
                </a:solidFill>
                <a:latin typeface="+mn-lt"/>
                <a:ea typeface="+mn-ea"/>
                <a:cs typeface="+mn-cs"/>
              </a:defRPr>
            </a:lvl6pPr>
            <a:lvl7pPr marL="914400" algn="ctr" defTabSz="1042988" rtl="0" fontAlgn="base">
              <a:spcBef>
                <a:spcPct val="0"/>
              </a:spcBef>
              <a:spcAft>
                <a:spcPct val="0"/>
              </a:spcAft>
              <a:defRPr sz="5000">
                <a:solidFill>
                  <a:schemeClr val="lt1"/>
                </a:solidFill>
                <a:latin typeface="+mn-lt"/>
                <a:ea typeface="+mn-ea"/>
                <a:cs typeface="+mn-cs"/>
              </a:defRPr>
            </a:lvl7pPr>
            <a:lvl8pPr marL="1371600" algn="ctr" defTabSz="1042988" rtl="0" fontAlgn="base">
              <a:spcBef>
                <a:spcPct val="0"/>
              </a:spcBef>
              <a:spcAft>
                <a:spcPct val="0"/>
              </a:spcAft>
              <a:defRPr sz="5000">
                <a:solidFill>
                  <a:schemeClr val="lt1"/>
                </a:solidFill>
                <a:latin typeface="+mn-lt"/>
                <a:ea typeface="+mn-ea"/>
                <a:cs typeface="+mn-cs"/>
              </a:defRPr>
            </a:lvl8pPr>
            <a:lvl9pPr marL="1828800" algn="ctr" defTabSz="1042988" rtl="0" fontAlgn="base">
              <a:spcBef>
                <a:spcPct val="0"/>
              </a:spcBef>
              <a:spcAft>
                <a:spcPct val="0"/>
              </a:spcAft>
              <a:defRPr sz="5000">
                <a:solidFill>
                  <a:schemeClr val="lt1"/>
                </a:solidFill>
                <a:latin typeface="+mn-lt"/>
                <a:ea typeface="+mn-ea"/>
                <a:cs typeface="+mn-cs"/>
              </a:defRPr>
            </a:lvl9pPr>
          </a:lstStyle>
          <a:p>
            <a:pPr algn="l" eaLnBrk="1" hangingPunct="1"/>
            <a:r>
              <a:rPr lang="bg-BG" altLang="bg-BG" sz="2100" dirty="0" smtClean="0">
                <a:solidFill>
                  <a:prstClr val="white"/>
                </a:solidFill>
                <a:latin typeface="Helen Bg Light" panose="02000003080000020004" pitchFamily="50" charset="-52"/>
              </a:rPr>
              <a:t/>
            </a:r>
            <a:br>
              <a:rPr lang="bg-BG" altLang="bg-BG" sz="2100" dirty="0" smtClean="0">
                <a:solidFill>
                  <a:prstClr val="white"/>
                </a:solidFill>
                <a:latin typeface="Helen Bg Light" panose="02000003080000020004" pitchFamily="50" charset="-52"/>
              </a:rPr>
            </a:br>
            <a:endParaRPr lang="bg-BG" altLang="bg-BG" sz="2100" dirty="0" smtClean="0">
              <a:solidFill>
                <a:prstClr val="white"/>
              </a:solidFill>
              <a:latin typeface="Helen Bg Light" panose="02000003080000020004" pitchFamily="50" charset="-52"/>
            </a:endParaRPr>
          </a:p>
          <a:p>
            <a:pPr algn="l" eaLnBrk="1" hangingPunct="1"/>
            <a:r>
              <a:rPr lang="bg-BG" altLang="bg-BG" sz="2100" dirty="0" smtClean="0">
                <a:solidFill>
                  <a:prstClr val="white"/>
                </a:solidFill>
                <a:latin typeface="Helen Bg Light" panose="02000003080000020004" pitchFamily="50" charset="-52"/>
              </a:rPr>
              <a:t>ИЗПЪЛНЕНИЕ НА </a:t>
            </a:r>
          </a:p>
          <a:p>
            <a:pPr algn="l" eaLnBrk="1" hangingPunct="1"/>
            <a:r>
              <a:rPr lang="ru-RU" altLang="bg-BG" sz="2800" dirty="0" smtClean="0">
                <a:solidFill>
                  <a:prstClr val="white"/>
                </a:solidFill>
                <a:latin typeface="Helen Bg" pitchFamily="34" charset="-52"/>
              </a:rPr>
              <a:t>ПРОЕКТИТЕ</a:t>
            </a:r>
            <a:r>
              <a:rPr lang="bg-BG" altLang="bg-BG" sz="2400" dirty="0">
                <a:solidFill>
                  <a:prstClr val="white"/>
                </a:solidFill>
                <a:latin typeface="Helen Bg" pitchFamily="34" charset="-52"/>
              </a:rPr>
              <a:t/>
            </a:r>
            <a:br>
              <a:rPr lang="bg-BG" altLang="bg-BG" sz="2400" dirty="0">
                <a:solidFill>
                  <a:prstClr val="white"/>
                </a:solidFill>
                <a:latin typeface="Helen Bg" pitchFamily="34" charset="-52"/>
              </a:rPr>
            </a:br>
            <a:r>
              <a:rPr lang="bg-BG" altLang="bg-BG" sz="2100" dirty="0" smtClean="0">
                <a:solidFill>
                  <a:prstClr val="white"/>
                </a:solidFill>
                <a:latin typeface="Helen Bg Light" panose="02000003080000020004" pitchFamily="50" charset="-52"/>
              </a:rPr>
              <a:t/>
            </a:r>
            <a:br>
              <a:rPr lang="bg-BG" altLang="bg-BG" sz="2100" dirty="0" smtClean="0">
                <a:solidFill>
                  <a:prstClr val="white"/>
                </a:solidFill>
                <a:latin typeface="Helen Bg Light" panose="02000003080000020004" pitchFamily="50" charset="-52"/>
              </a:rPr>
            </a:br>
            <a:endParaRPr lang="bg-BG" sz="2100" dirty="0">
              <a:solidFill>
                <a:schemeClr val="bg1"/>
              </a:solidFill>
              <a:latin typeface="Helen Bg Light" panose="02000003080000020004" pitchFamily="50" charset="-52"/>
            </a:endParaRPr>
          </a:p>
        </p:txBody>
      </p:sp>
      <p:sp>
        <p:nvSpPr>
          <p:cNvPr id="7" name="TextBox 6"/>
          <p:cNvSpPr txBox="1"/>
          <p:nvPr/>
        </p:nvSpPr>
        <p:spPr>
          <a:xfrm>
            <a:off x="234131" y="1261184"/>
            <a:ext cx="10225135" cy="784830"/>
          </a:xfrm>
          <a:prstGeom prst="rect">
            <a:avLst/>
          </a:prstGeom>
          <a:noFill/>
        </p:spPr>
        <p:txBody>
          <a:bodyPr wrap="square" rtlCol="0">
            <a:spAutoFit/>
          </a:bodyPr>
          <a:lstStyle/>
          <a:p>
            <a:r>
              <a:rPr lang="bg-BG" sz="2400" b="1" dirty="0">
                <a:latin typeface="Helen Bg" panose="020B0800050000020004" pitchFamily="34" charset="-52"/>
              </a:rPr>
              <a:t>ПРИОРИТЕТНА ОС </a:t>
            </a:r>
            <a:r>
              <a:rPr lang="bg-BG" sz="2400" b="1" dirty="0" smtClean="0">
                <a:latin typeface="Helen Bg" panose="020B0800050000020004" pitchFamily="34" charset="-52"/>
              </a:rPr>
              <a:t>1 „Административно </a:t>
            </a:r>
            <a:r>
              <a:rPr lang="bg-BG" sz="2400" b="1" dirty="0">
                <a:latin typeface="Helen Bg" panose="020B0800050000020004" pitchFamily="34" charset="-52"/>
              </a:rPr>
              <a:t>обслужване </a:t>
            </a:r>
            <a:r>
              <a:rPr lang="bg-BG" sz="2400" b="1" dirty="0" smtClean="0">
                <a:latin typeface="Helen Bg" panose="020B0800050000020004" pitchFamily="34" charset="-52"/>
              </a:rPr>
              <a:t>и е-управление“</a:t>
            </a:r>
            <a:endParaRPr lang="bg-BG" sz="2400" b="1" dirty="0">
              <a:latin typeface="Helen Bg" panose="020B0800050000020004" pitchFamily="34" charset="-52"/>
            </a:endParaRPr>
          </a:p>
          <a:p>
            <a:endParaRPr lang="bg-BG" dirty="0"/>
          </a:p>
        </p:txBody>
      </p:sp>
      <p:sp>
        <p:nvSpPr>
          <p:cNvPr id="8" name="Content Placeholder 2"/>
          <p:cNvSpPr txBox="1">
            <a:spLocks/>
          </p:cNvSpPr>
          <p:nvPr/>
        </p:nvSpPr>
        <p:spPr>
          <a:xfrm>
            <a:off x="320434" y="2018984"/>
            <a:ext cx="5170282" cy="3849879"/>
          </a:xfrm>
          <a:prstGeom prst="rect">
            <a:avLst/>
          </a:prstGeom>
        </p:spPr>
        <p:txBody>
          <a:bodyPr/>
          <a:lstStyle>
            <a:lvl1pPr marL="390525" indent="-390525" algn="l" defTabSz="1042988"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a:buFont typeface="Wingdings" panose="05000000000000000000" pitchFamily="2" charset="2"/>
              <a:buChar char="ü"/>
            </a:pPr>
            <a:endParaRPr lang="bg-BG" sz="2400" b="1" dirty="0" smtClean="0">
              <a:solidFill>
                <a:srgbClr val="6F8E07"/>
              </a:solidFill>
              <a:latin typeface="Helen Bg Light" panose="02000003080000020004"/>
              <a:ea typeface="Times New Roman" panose="02020603050405020304" pitchFamily="18" charset="0"/>
              <a:cs typeface="Times New Roman" panose="02020603050405020304" pitchFamily="18" charset="0"/>
            </a:endParaRPr>
          </a:p>
          <a:p>
            <a:pPr>
              <a:buFont typeface="Wingdings" panose="05000000000000000000" pitchFamily="2" charset="2"/>
              <a:buChar char="ü"/>
            </a:pPr>
            <a:r>
              <a:rPr lang="bg-BG" sz="2300" b="1" dirty="0" smtClean="0">
                <a:solidFill>
                  <a:srgbClr val="6F8E07"/>
                </a:solidFill>
                <a:latin typeface="Helen Bg Light" panose="02000003080000020004"/>
                <a:ea typeface="Times New Roman" panose="02020603050405020304" pitchFamily="18" charset="0"/>
                <a:cs typeface="Times New Roman" panose="02020603050405020304" pitchFamily="18" charset="0"/>
              </a:rPr>
              <a:t>30 одобрени проекта;</a:t>
            </a:r>
          </a:p>
          <a:p>
            <a:pPr>
              <a:buFont typeface="Wingdings" panose="05000000000000000000" pitchFamily="2" charset="2"/>
              <a:buChar char="ü"/>
            </a:pPr>
            <a:endParaRPr lang="bg-BG" sz="2300" b="1" dirty="0" smtClean="0">
              <a:solidFill>
                <a:srgbClr val="6F8E07"/>
              </a:solidFill>
              <a:latin typeface="Helen Bg Light" panose="02000003080000020004"/>
              <a:ea typeface="Times New Roman" panose="02020603050405020304" pitchFamily="18" charset="0"/>
              <a:cs typeface="Times New Roman" panose="02020603050405020304" pitchFamily="18" charset="0"/>
            </a:endParaRPr>
          </a:p>
          <a:p>
            <a:pPr>
              <a:buFont typeface="Wingdings" panose="05000000000000000000" pitchFamily="2" charset="2"/>
              <a:buChar char="ü"/>
            </a:pPr>
            <a:r>
              <a:rPr lang="bg-BG" sz="2300" b="1" dirty="0" smtClean="0">
                <a:solidFill>
                  <a:srgbClr val="6F8E07"/>
                </a:solidFill>
                <a:latin typeface="Helen Bg Light" panose="02000003080000020004"/>
                <a:ea typeface="Times New Roman" panose="02020603050405020304" pitchFamily="18" charset="0"/>
                <a:cs typeface="Times New Roman" panose="02020603050405020304" pitchFamily="18" charset="0"/>
              </a:rPr>
              <a:t>29 проекта в изпълнение;</a:t>
            </a:r>
          </a:p>
          <a:p>
            <a:pPr>
              <a:buFont typeface="Wingdings" panose="05000000000000000000" pitchFamily="2" charset="2"/>
              <a:buChar char="ü"/>
            </a:pPr>
            <a:endParaRPr lang="bg-BG" sz="2300" b="1" dirty="0">
              <a:solidFill>
                <a:srgbClr val="6F8E07"/>
              </a:solidFill>
              <a:latin typeface="Helen Bg Light" panose="02000003080000020004"/>
              <a:ea typeface="Times New Roman" panose="02020603050405020304" pitchFamily="18" charset="0"/>
              <a:cs typeface="Times New Roman" panose="02020603050405020304" pitchFamily="18" charset="0"/>
            </a:endParaRPr>
          </a:p>
          <a:p>
            <a:pPr>
              <a:buFont typeface="Wingdings" panose="05000000000000000000" pitchFamily="2" charset="2"/>
              <a:buChar char="ü"/>
            </a:pPr>
            <a:r>
              <a:rPr lang="bg-BG" sz="2300" b="1" dirty="0">
                <a:solidFill>
                  <a:srgbClr val="6F8E07"/>
                </a:solidFill>
                <a:latin typeface="Helen Bg Light" panose="02000003080000020004"/>
                <a:ea typeface="Times New Roman" panose="02020603050405020304" pitchFamily="18" charset="0"/>
                <a:cs typeface="Times New Roman" panose="02020603050405020304" pitchFamily="18" charset="0"/>
              </a:rPr>
              <a:t>1</a:t>
            </a:r>
            <a:r>
              <a:rPr lang="bg-BG" sz="2300" b="1" dirty="0" smtClean="0">
                <a:solidFill>
                  <a:srgbClr val="6F8E07"/>
                </a:solidFill>
                <a:latin typeface="Helen Bg Light" panose="02000003080000020004"/>
                <a:ea typeface="Times New Roman" panose="02020603050405020304" pitchFamily="18" charset="0"/>
                <a:cs typeface="Times New Roman" panose="02020603050405020304" pitchFamily="18" charset="0"/>
              </a:rPr>
              <a:t> приключил проект през 2018 г.</a:t>
            </a:r>
          </a:p>
          <a:p>
            <a:pPr>
              <a:buFont typeface="Wingdings" panose="05000000000000000000" pitchFamily="2" charset="2"/>
              <a:buChar char="ü"/>
            </a:pPr>
            <a:endParaRPr lang="bg-BG" sz="2400" b="1" dirty="0">
              <a:solidFill>
                <a:srgbClr val="6F8E07"/>
              </a:solidFill>
              <a:latin typeface="Helen Bg Light" panose="02000003080000020004"/>
              <a:ea typeface="Times New Roman" panose="02020603050405020304" pitchFamily="18" charset="0"/>
              <a:cs typeface="Times New Roman" panose="02020603050405020304" pitchFamily="18" charset="0"/>
            </a:endParaRPr>
          </a:p>
          <a:p>
            <a:pPr>
              <a:buFont typeface="Wingdings" panose="05000000000000000000" pitchFamily="2" charset="2"/>
              <a:buChar char="ü"/>
            </a:pPr>
            <a:endParaRPr lang="bg-BG" sz="2400" b="1" dirty="0" smtClean="0">
              <a:solidFill>
                <a:srgbClr val="6F8E07"/>
              </a:solidFill>
              <a:latin typeface="Helen Bg Light" panose="02000003080000020004"/>
              <a:ea typeface="Times New Roman" panose="02020603050405020304" pitchFamily="18" charset="0"/>
              <a:cs typeface="Times New Roman" panose="02020603050405020304" pitchFamily="18" charset="0"/>
            </a:endParaRPr>
          </a:p>
          <a:p>
            <a:pPr marL="0" indent="0">
              <a:buNone/>
            </a:pPr>
            <a:endParaRPr lang="bg-BG" sz="2400" b="1" dirty="0" smtClean="0">
              <a:solidFill>
                <a:srgbClr val="6F8E07"/>
              </a:solidFill>
              <a:latin typeface="Helen Bg Light" panose="02000003080000020004"/>
              <a:ea typeface="Times New Roman" panose="02020603050405020304" pitchFamily="18" charset="0"/>
              <a:cs typeface="Times New Roman" panose="02020603050405020304" pitchFamily="18" charset="0"/>
            </a:endParaRPr>
          </a:p>
          <a:p>
            <a:pPr marL="0" indent="0">
              <a:buNone/>
            </a:pPr>
            <a:r>
              <a:rPr lang="ru-RU" sz="1800" b="1" dirty="0">
                <a:solidFill>
                  <a:srgbClr val="6F8E07"/>
                </a:solidFill>
                <a:latin typeface="Helen Bg Light" panose="02000003080000020004"/>
                <a:ea typeface="Times New Roman" panose="02020603050405020304" pitchFamily="18" charset="0"/>
                <a:cs typeface="Times New Roman" panose="02020603050405020304" pitchFamily="18" charset="0"/>
              </a:rPr>
              <a:t>	</a:t>
            </a:r>
            <a:r>
              <a:rPr lang="ru-RU" sz="1800" b="1" dirty="0" smtClean="0">
                <a:solidFill>
                  <a:srgbClr val="6F8E07"/>
                </a:solidFill>
                <a:latin typeface="Helen Bg Light" panose="02000003080000020004"/>
                <a:ea typeface="Times New Roman" panose="02020603050405020304" pitchFamily="18" charset="0"/>
                <a:cs typeface="Times New Roman" panose="02020603050405020304" pitchFamily="18" charset="0"/>
              </a:rPr>
              <a:t>	</a:t>
            </a:r>
            <a:endParaRPr lang="bg-BG" sz="1800" dirty="0" smtClean="0">
              <a:solidFill>
                <a:srgbClr val="6F8E07"/>
              </a:solidFill>
              <a:latin typeface="Helen Bg Light" panose="02000003080000020004"/>
              <a:ea typeface="Times New Roman" panose="02020603050405020304" pitchFamily="18" charset="0"/>
              <a:cs typeface="Times New Roman" panose="02020603050405020304" pitchFamily="18" charset="0"/>
            </a:endParaRPr>
          </a:p>
        </p:txBody>
      </p:sp>
      <p:grpSp>
        <p:nvGrpSpPr>
          <p:cNvPr id="9" name="Group 2"/>
          <p:cNvGrpSpPr>
            <a:grpSpLocks/>
          </p:cNvGrpSpPr>
          <p:nvPr/>
        </p:nvGrpSpPr>
        <p:grpSpPr bwMode="auto">
          <a:xfrm>
            <a:off x="0" y="6661150"/>
            <a:ext cx="10660063" cy="661988"/>
            <a:chOff x="23879" y="252238"/>
            <a:chExt cx="11787046" cy="878400"/>
          </a:xfrm>
        </p:grpSpPr>
        <p:pic>
          <p:nvPicPr>
            <p:cNvPr id="10"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 name="Picture 4"/>
          <p:cNvPicPr>
            <a:picLocks noChangeAspect="1"/>
          </p:cNvPicPr>
          <p:nvPr/>
        </p:nvPicPr>
        <p:blipFill>
          <a:blip r:embed="rId5"/>
          <a:stretch>
            <a:fillRect/>
          </a:stretch>
        </p:blipFill>
        <p:spPr>
          <a:xfrm>
            <a:off x="5706739" y="2556495"/>
            <a:ext cx="4081755" cy="2958952"/>
          </a:xfrm>
          <a:prstGeom prst="rect">
            <a:avLst/>
          </a:prstGeom>
        </p:spPr>
      </p:pic>
    </p:spTree>
    <p:extLst>
      <p:ext uri="{BB962C8B-B14F-4D97-AF65-F5344CB8AC3E}">
        <p14:creationId xmlns:p14="http://schemas.microsoft.com/office/powerpoint/2010/main" val="2883636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234131" y="108223"/>
            <a:ext cx="10225135" cy="792088"/>
          </a:xfrm>
          <a:prstGeom prst="roundRect">
            <a:avLst/>
          </a:prstGeom>
          <a:solidFill>
            <a:srgbClr val="678403"/>
          </a:solidFill>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lvl1pPr algn="ctr" defTabSz="1042988" rtl="0" eaLnBrk="0" fontAlgn="base" hangingPunct="0">
              <a:spcBef>
                <a:spcPct val="0"/>
              </a:spcBef>
              <a:spcAft>
                <a:spcPct val="0"/>
              </a:spcAft>
              <a:defRPr sz="5000" kern="1200">
                <a:solidFill>
                  <a:schemeClr val="lt1"/>
                </a:solidFill>
                <a:latin typeface="+mn-lt"/>
                <a:ea typeface="+mn-ea"/>
                <a:cs typeface="+mn-cs"/>
              </a:defRPr>
            </a:lvl1pPr>
            <a:lvl2pPr algn="ctr" defTabSz="1042988" rtl="0" eaLnBrk="0" fontAlgn="base" hangingPunct="0">
              <a:spcBef>
                <a:spcPct val="0"/>
              </a:spcBef>
              <a:spcAft>
                <a:spcPct val="0"/>
              </a:spcAft>
              <a:defRPr sz="5000">
                <a:solidFill>
                  <a:schemeClr val="lt1"/>
                </a:solidFill>
                <a:latin typeface="+mn-lt"/>
                <a:ea typeface="+mn-ea"/>
                <a:cs typeface="+mn-cs"/>
              </a:defRPr>
            </a:lvl2pPr>
            <a:lvl3pPr algn="ctr" defTabSz="1042988" rtl="0" eaLnBrk="0" fontAlgn="base" hangingPunct="0">
              <a:spcBef>
                <a:spcPct val="0"/>
              </a:spcBef>
              <a:spcAft>
                <a:spcPct val="0"/>
              </a:spcAft>
              <a:defRPr sz="5000">
                <a:solidFill>
                  <a:schemeClr val="lt1"/>
                </a:solidFill>
                <a:latin typeface="+mn-lt"/>
                <a:ea typeface="+mn-ea"/>
                <a:cs typeface="+mn-cs"/>
              </a:defRPr>
            </a:lvl3pPr>
            <a:lvl4pPr algn="ctr" defTabSz="1042988" rtl="0" eaLnBrk="0" fontAlgn="base" hangingPunct="0">
              <a:spcBef>
                <a:spcPct val="0"/>
              </a:spcBef>
              <a:spcAft>
                <a:spcPct val="0"/>
              </a:spcAft>
              <a:defRPr sz="5000">
                <a:solidFill>
                  <a:schemeClr val="lt1"/>
                </a:solidFill>
                <a:latin typeface="+mn-lt"/>
                <a:ea typeface="+mn-ea"/>
                <a:cs typeface="+mn-cs"/>
              </a:defRPr>
            </a:lvl4pPr>
            <a:lvl5pPr algn="ctr" defTabSz="1042988" rtl="0" eaLnBrk="0" fontAlgn="base" hangingPunct="0">
              <a:spcBef>
                <a:spcPct val="0"/>
              </a:spcBef>
              <a:spcAft>
                <a:spcPct val="0"/>
              </a:spcAft>
              <a:defRPr sz="5000">
                <a:solidFill>
                  <a:schemeClr val="lt1"/>
                </a:solidFill>
                <a:latin typeface="+mn-lt"/>
                <a:ea typeface="+mn-ea"/>
                <a:cs typeface="+mn-cs"/>
              </a:defRPr>
            </a:lvl5pPr>
            <a:lvl6pPr marL="457200" algn="ctr" defTabSz="1042988" rtl="0" fontAlgn="base">
              <a:spcBef>
                <a:spcPct val="0"/>
              </a:spcBef>
              <a:spcAft>
                <a:spcPct val="0"/>
              </a:spcAft>
              <a:defRPr sz="5000">
                <a:solidFill>
                  <a:schemeClr val="lt1"/>
                </a:solidFill>
                <a:latin typeface="+mn-lt"/>
                <a:ea typeface="+mn-ea"/>
                <a:cs typeface="+mn-cs"/>
              </a:defRPr>
            </a:lvl6pPr>
            <a:lvl7pPr marL="914400" algn="ctr" defTabSz="1042988" rtl="0" fontAlgn="base">
              <a:spcBef>
                <a:spcPct val="0"/>
              </a:spcBef>
              <a:spcAft>
                <a:spcPct val="0"/>
              </a:spcAft>
              <a:defRPr sz="5000">
                <a:solidFill>
                  <a:schemeClr val="lt1"/>
                </a:solidFill>
                <a:latin typeface="+mn-lt"/>
                <a:ea typeface="+mn-ea"/>
                <a:cs typeface="+mn-cs"/>
              </a:defRPr>
            </a:lvl7pPr>
            <a:lvl8pPr marL="1371600" algn="ctr" defTabSz="1042988" rtl="0" fontAlgn="base">
              <a:spcBef>
                <a:spcPct val="0"/>
              </a:spcBef>
              <a:spcAft>
                <a:spcPct val="0"/>
              </a:spcAft>
              <a:defRPr sz="5000">
                <a:solidFill>
                  <a:schemeClr val="lt1"/>
                </a:solidFill>
                <a:latin typeface="+mn-lt"/>
                <a:ea typeface="+mn-ea"/>
                <a:cs typeface="+mn-cs"/>
              </a:defRPr>
            </a:lvl8pPr>
            <a:lvl9pPr marL="1828800" algn="ctr" defTabSz="1042988" rtl="0" fontAlgn="base">
              <a:spcBef>
                <a:spcPct val="0"/>
              </a:spcBef>
              <a:spcAft>
                <a:spcPct val="0"/>
              </a:spcAft>
              <a:defRPr sz="5000">
                <a:solidFill>
                  <a:schemeClr val="lt1"/>
                </a:solidFill>
                <a:latin typeface="+mn-lt"/>
                <a:ea typeface="+mn-ea"/>
                <a:cs typeface="+mn-cs"/>
              </a:defRPr>
            </a:lvl9pPr>
          </a:lstStyle>
          <a:p>
            <a:pPr algn="l" eaLnBrk="1" hangingPunct="1"/>
            <a:r>
              <a:rPr lang="bg-BG" altLang="bg-BG" sz="2100" dirty="0" smtClean="0">
                <a:solidFill>
                  <a:prstClr val="white"/>
                </a:solidFill>
                <a:latin typeface="Helen Bg Light" panose="02000003080000020004" pitchFamily="50" charset="-52"/>
              </a:rPr>
              <a:t/>
            </a:r>
            <a:br>
              <a:rPr lang="bg-BG" altLang="bg-BG" sz="2100" dirty="0" smtClean="0">
                <a:solidFill>
                  <a:prstClr val="white"/>
                </a:solidFill>
                <a:latin typeface="Helen Bg Light" panose="02000003080000020004" pitchFamily="50" charset="-52"/>
              </a:rPr>
            </a:br>
            <a:endParaRPr lang="bg-BG" altLang="bg-BG" sz="2100" dirty="0" smtClean="0">
              <a:solidFill>
                <a:prstClr val="white"/>
              </a:solidFill>
              <a:latin typeface="Helen Bg Light" panose="02000003080000020004" pitchFamily="50" charset="-52"/>
            </a:endParaRPr>
          </a:p>
          <a:p>
            <a:pPr algn="l" eaLnBrk="1" hangingPunct="1"/>
            <a:r>
              <a:rPr lang="bg-BG" altLang="bg-BG" sz="2100" dirty="0" smtClean="0">
                <a:solidFill>
                  <a:prstClr val="white"/>
                </a:solidFill>
                <a:latin typeface="Helen Bg Light" panose="02000003080000020004" pitchFamily="50" charset="-52"/>
              </a:rPr>
              <a:t>ИЗПЪЛНЕНИЕ НА </a:t>
            </a:r>
          </a:p>
          <a:p>
            <a:pPr algn="l" eaLnBrk="1" hangingPunct="1"/>
            <a:r>
              <a:rPr lang="ru-RU" altLang="bg-BG" sz="2800" dirty="0" smtClean="0">
                <a:solidFill>
                  <a:prstClr val="white"/>
                </a:solidFill>
                <a:latin typeface="Helen Bg" pitchFamily="34" charset="-52"/>
              </a:rPr>
              <a:t>ПРОЕКТИТЕ</a:t>
            </a:r>
            <a:r>
              <a:rPr lang="bg-BG" altLang="bg-BG" sz="2400" dirty="0">
                <a:solidFill>
                  <a:prstClr val="white"/>
                </a:solidFill>
                <a:latin typeface="Helen Bg" pitchFamily="34" charset="-52"/>
              </a:rPr>
              <a:t/>
            </a:r>
            <a:br>
              <a:rPr lang="bg-BG" altLang="bg-BG" sz="2400" dirty="0">
                <a:solidFill>
                  <a:prstClr val="white"/>
                </a:solidFill>
                <a:latin typeface="Helen Bg" pitchFamily="34" charset="-52"/>
              </a:rPr>
            </a:br>
            <a:r>
              <a:rPr lang="bg-BG" altLang="bg-BG" sz="2100" dirty="0" smtClean="0">
                <a:solidFill>
                  <a:prstClr val="white"/>
                </a:solidFill>
                <a:latin typeface="Helen Bg Light" panose="02000003080000020004" pitchFamily="50" charset="-52"/>
              </a:rPr>
              <a:t/>
            </a:r>
            <a:br>
              <a:rPr lang="bg-BG" altLang="bg-BG" sz="2100" dirty="0" smtClean="0">
                <a:solidFill>
                  <a:prstClr val="white"/>
                </a:solidFill>
                <a:latin typeface="Helen Bg Light" panose="02000003080000020004" pitchFamily="50" charset="-52"/>
              </a:rPr>
            </a:br>
            <a:endParaRPr lang="bg-BG" sz="2100" dirty="0">
              <a:solidFill>
                <a:schemeClr val="bg1"/>
              </a:solidFill>
              <a:latin typeface="Helen Bg Light" panose="02000003080000020004" pitchFamily="50" charset="-52"/>
            </a:endParaRPr>
          </a:p>
        </p:txBody>
      </p:sp>
      <p:grpSp>
        <p:nvGrpSpPr>
          <p:cNvPr id="9" name="Group 2"/>
          <p:cNvGrpSpPr>
            <a:grpSpLocks/>
          </p:cNvGrpSpPr>
          <p:nvPr/>
        </p:nvGrpSpPr>
        <p:grpSpPr bwMode="auto">
          <a:xfrm>
            <a:off x="0" y="6661150"/>
            <a:ext cx="10660063" cy="661988"/>
            <a:chOff x="23879" y="252238"/>
            <a:chExt cx="11787046" cy="878400"/>
          </a:xfrm>
        </p:grpSpPr>
        <p:pic>
          <p:nvPicPr>
            <p:cNvPr id="10"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 name="Content Placeholder 2"/>
          <p:cNvSpPr txBox="1">
            <a:spLocks/>
          </p:cNvSpPr>
          <p:nvPr/>
        </p:nvSpPr>
        <p:spPr>
          <a:xfrm>
            <a:off x="669219" y="1188343"/>
            <a:ext cx="9574025" cy="1226392"/>
          </a:xfrm>
          <a:prstGeom prst="rect">
            <a:avLst/>
          </a:prstGeom>
        </p:spPr>
        <p:txBody>
          <a:bodyPr/>
          <a:lstStyle>
            <a:lvl1pPr marL="390525" indent="-390525" algn="l" defTabSz="1042988"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marL="0" indent="0">
              <a:spcBef>
                <a:spcPct val="0"/>
              </a:spcBef>
              <a:buNone/>
            </a:pPr>
            <a:r>
              <a:rPr lang="bg-BG" sz="2400" b="1" dirty="0">
                <a:latin typeface="Helen Bg" panose="020B0800050000020004" pitchFamily="34" charset="-52"/>
              </a:rPr>
              <a:t>ПРИОРИТЕТНА ОС 2 „Ефективно и професионално управление в партньорство с гражданското общество и бизнеса“ </a:t>
            </a:r>
            <a:endParaRPr lang="bg-BG" sz="2400" b="1" dirty="0" smtClean="0">
              <a:latin typeface="Helen Bg" panose="020B0800050000020004" pitchFamily="34" charset="-52"/>
            </a:endParaRPr>
          </a:p>
          <a:p>
            <a:pPr marL="0" indent="0">
              <a:spcBef>
                <a:spcPct val="0"/>
              </a:spcBef>
              <a:buNone/>
            </a:pPr>
            <a:endParaRPr lang="bg-BG" sz="2400" b="1" dirty="0" smtClean="0">
              <a:latin typeface="Helen Bg" panose="020B0800050000020004" pitchFamily="34" charset="-52"/>
              <a:ea typeface="Times New Roman" panose="02020603050405020304" pitchFamily="18" charset="0"/>
              <a:cs typeface="Times New Roman" panose="02020603050405020304" pitchFamily="18" charset="0"/>
            </a:endParaRPr>
          </a:p>
          <a:p>
            <a:pPr marL="0" indent="0">
              <a:spcBef>
                <a:spcPct val="0"/>
              </a:spcBef>
              <a:buNone/>
            </a:pPr>
            <a:endParaRPr lang="bg-BG" sz="1800" dirty="0" smtClean="0">
              <a:latin typeface="Helen Bg Light" panose="02000003080000020004"/>
              <a:ea typeface="Times New Roman" panose="02020603050405020304" pitchFamily="18" charset="0"/>
              <a:cs typeface="Times New Roman" panose="02020603050405020304" pitchFamily="18" charset="0"/>
            </a:endParaRPr>
          </a:p>
          <a:p>
            <a:pPr marL="0" indent="0">
              <a:spcBef>
                <a:spcPct val="0"/>
              </a:spcBef>
              <a:buNone/>
            </a:pPr>
            <a:endParaRPr lang="bg-BG" sz="1800" dirty="0">
              <a:latin typeface="Helen Bg Light" panose="02000003080000020004"/>
              <a:ea typeface="Times New Roman" panose="02020603050405020304" pitchFamily="18" charset="0"/>
              <a:cs typeface="Times New Roman" panose="02020603050405020304" pitchFamily="18" charset="0"/>
            </a:endParaRPr>
          </a:p>
          <a:p>
            <a:pPr>
              <a:spcBef>
                <a:spcPct val="0"/>
              </a:spcBef>
              <a:buFont typeface="Wingdings" panose="05000000000000000000" pitchFamily="2" charset="2"/>
              <a:buChar char="ü"/>
            </a:pPr>
            <a:r>
              <a:rPr lang="bg-BG" sz="2400" b="1" dirty="0" smtClean="0">
                <a:solidFill>
                  <a:srgbClr val="6F8E07"/>
                </a:solidFill>
                <a:latin typeface="Helen Bg Light" panose="02000003080000020004"/>
                <a:ea typeface="Times New Roman" panose="02020603050405020304" pitchFamily="18" charset="0"/>
                <a:cs typeface="Times New Roman" panose="02020603050405020304" pitchFamily="18" charset="0"/>
              </a:rPr>
              <a:t>191 </a:t>
            </a:r>
            <a:r>
              <a:rPr lang="bg-BG" sz="2400" b="1" dirty="0">
                <a:solidFill>
                  <a:srgbClr val="6F8E07"/>
                </a:solidFill>
                <a:latin typeface="Helen Bg Light" panose="02000003080000020004"/>
                <a:ea typeface="Times New Roman" panose="02020603050405020304" pitchFamily="18" charset="0"/>
                <a:cs typeface="Times New Roman" panose="02020603050405020304" pitchFamily="18" charset="0"/>
              </a:rPr>
              <a:t>одобрени </a:t>
            </a:r>
            <a:r>
              <a:rPr lang="bg-BG" sz="2400" b="1" dirty="0" smtClean="0">
                <a:solidFill>
                  <a:srgbClr val="6F8E07"/>
                </a:solidFill>
                <a:latin typeface="Helen Bg Light" panose="02000003080000020004"/>
                <a:ea typeface="Times New Roman" panose="02020603050405020304" pitchFamily="18" charset="0"/>
                <a:cs typeface="Times New Roman" panose="02020603050405020304" pitchFamily="18" charset="0"/>
              </a:rPr>
              <a:t>проекта; </a:t>
            </a:r>
          </a:p>
          <a:p>
            <a:pPr>
              <a:spcBef>
                <a:spcPct val="0"/>
              </a:spcBef>
              <a:buFont typeface="Wingdings" panose="05000000000000000000" pitchFamily="2" charset="2"/>
              <a:buChar char="ü"/>
            </a:pPr>
            <a:endParaRPr lang="bg-BG" sz="2400" b="1" dirty="0">
              <a:solidFill>
                <a:srgbClr val="6F8E07"/>
              </a:solidFill>
              <a:latin typeface="Helen Bg Light" panose="02000003080000020004"/>
              <a:ea typeface="Times New Roman" panose="02020603050405020304" pitchFamily="18" charset="0"/>
              <a:cs typeface="Times New Roman" panose="02020603050405020304" pitchFamily="18" charset="0"/>
            </a:endParaRPr>
          </a:p>
          <a:p>
            <a:pPr>
              <a:spcBef>
                <a:spcPct val="0"/>
              </a:spcBef>
              <a:buFont typeface="Wingdings" panose="05000000000000000000" pitchFamily="2" charset="2"/>
              <a:buChar char="ü"/>
            </a:pPr>
            <a:r>
              <a:rPr lang="bg-BG" sz="2400" b="1" dirty="0">
                <a:solidFill>
                  <a:srgbClr val="6F8E07"/>
                </a:solidFill>
                <a:latin typeface="Helen Bg Light" panose="02000003080000020004"/>
                <a:ea typeface="Times New Roman" panose="02020603050405020304" pitchFamily="18" charset="0"/>
                <a:cs typeface="Times New Roman" panose="02020603050405020304" pitchFamily="18" charset="0"/>
              </a:rPr>
              <a:t>15 </a:t>
            </a:r>
            <a:r>
              <a:rPr lang="bg-BG" sz="2400" b="1" dirty="0" smtClean="0">
                <a:solidFill>
                  <a:srgbClr val="6F8E07"/>
                </a:solidFill>
                <a:latin typeface="Helen Bg Light" panose="02000003080000020004"/>
                <a:ea typeface="Times New Roman" panose="02020603050405020304" pitchFamily="18" charset="0"/>
                <a:cs typeface="Times New Roman" panose="02020603050405020304" pitchFamily="18" charset="0"/>
              </a:rPr>
              <a:t>приключили през 2018 и 2019;</a:t>
            </a:r>
          </a:p>
          <a:p>
            <a:pPr>
              <a:spcBef>
                <a:spcPct val="0"/>
              </a:spcBef>
              <a:buFont typeface="Wingdings" panose="05000000000000000000" pitchFamily="2" charset="2"/>
              <a:buChar char="ü"/>
            </a:pPr>
            <a:endParaRPr lang="bg-BG" sz="2400" b="1" dirty="0">
              <a:solidFill>
                <a:srgbClr val="6F8E07"/>
              </a:solidFill>
              <a:latin typeface="Helen Bg Light" panose="02000003080000020004"/>
              <a:ea typeface="Times New Roman" panose="02020603050405020304" pitchFamily="18" charset="0"/>
              <a:cs typeface="Times New Roman" panose="02020603050405020304" pitchFamily="18" charset="0"/>
            </a:endParaRPr>
          </a:p>
          <a:p>
            <a:pPr>
              <a:spcBef>
                <a:spcPct val="0"/>
              </a:spcBef>
              <a:buFont typeface="Wingdings" panose="05000000000000000000" pitchFamily="2" charset="2"/>
              <a:buChar char="ü"/>
            </a:pPr>
            <a:r>
              <a:rPr lang="bg-BG" sz="2400" b="1" dirty="0" smtClean="0">
                <a:solidFill>
                  <a:srgbClr val="6F8E07"/>
                </a:solidFill>
                <a:latin typeface="Helen Bg Light" panose="02000003080000020004"/>
                <a:ea typeface="Times New Roman" panose="02020603050405020304" pitchFamily="18" charset="0"/>
                <a:cs typeface="Times New Roman" panose="02020603050405020304" pitchFamily="18" charset="0"/>
              </a:rPr>
              <a:t>7 прекратени;</a:t>
            </a:r>
          </a:p>
          <a:p>
            <a:pPr>
              <a:spcBef>
                <a:spcPct val="0"/>
              </a:spcBef>
              <a:buFont typeface="Wingdings" panose="05000000000000000000" pitchFamily="2" charset="2"/>
              <a:buChar char="ü"/>
            </a:pPr>
            <a:endParaRPr lang="bg-BG" sz="2400" b="1" dirty="0">
              <a:solidFill>
                <a:srgbClr val="6F8E07"/>
              </a:solidFill>
              <a:latin typeface="Helen Bg Light" panose="02000003080000020004"/>
              <a:ea typeface="Times New Roman" panose="02020603050405020304" pitchFamily="18" charset="0"/>
              <a:cs typeface="Times New Roman" panose="02020603050405020304" pitchFamily="18" charset="0"/>
            </a:endParaRPr>
          </a:p>
          <a:p>
            <a:pPr>
              <a:spcBef>
                <a:spcPct val="0"/>
              </a:spcBef>
              <a:buFont typeface="Wingdings" panose="05000000000000000000" pitchFamily="2" charset="2"/>
              <a:buChar char="ü"/>
            </a:pPr>
            <a:r>
              <a:rPr lang="bg-BG" sz="2400" b="1" dirty="0" smtClean="0">
                <a:solidFill>
                  <a:srgbClr val="6F8E07"/>
                </a:solidFill>
                <a:latin typeface="Helen Bg Light" panose="02000003080000020004"/>
                <a:ea typeface="Times New Roman" panose="02020603050405020304" pitchFamily="18" charset="0"/>
                <a:cs typeface="Times New Roman" panose="02020603050405020304" pitchFamily="18" charset="0"/>
              </a:rPr>
              <a:t>169 в изпълнение . </a:t>
            </a:r>
            <a:endParaRPr lang="bg-BG" sz="2400" b="1" dirty="0">
              <a:solidFill>
                <a:srgbClr val="6F8E07"/>
              </a:solidFill>
              <a:latin typeface="Helen Bg Light" panose="02000003080000020004"/>
              <a:ea typeface="Times New Roman" panose="02020603050405020304" pitchFamily="18" charset="0"/>
              <a:cs typeface="Times New Roman" panose="02020603050405020304" pitchFamily="18" charset="0"/>
            </a:endParaRPr>
          </a:p>
          <a:p>
            <a:pPr marL="0" indent="0">
              <a:spcBef>
                <a:spcPct val="0"/>
              </a:spcBef>
              <a:buNone/>
            </a:pPr>
            <a:r>
              <a:rPr lang="en-US" sz="1800" dirty="0" smtClean="0">
                <a:latin typeface="Helen Bg Light" panose="02000003080000020004"/>
                <a:ea typeface="Times New Roman" panose="02020603050405020304" pitchFamily="18" charset="0"/>
                <a:cs typeface="Times New Roman" panose="02020603050405020304" pitchFamily="18" charset="0"/>
              </a:rPr>
              <a:t>	</a:t>
            </a:r>
            <a:endParaRPr lang="bg-BG" dirty="0"/>
          </a:p>
        </p:txBody>
      </p:sp>
      <p:sp>
        <p:nvSpPr>
          <p:cNvPr id="15" name="Content Placeholder 2"/>
          <p:cNvSpPr txBox="1">
            <a:spLocks/>
          </p:cNvSpPr>
          <p:nvPr/>
        </p:nvSpPr>
        <p:spPr>
          <a:xfrm flipV="1">
            <a:off x="1242245" y="2624707"/>
            <a:ext cx="5400600" cy="1515964"/>
          </a:xfrm>
          <a:prstGeom prst="rect">
            <a:avLst/>
          </a:prstGeom>
        </p:spPr>
        <p:txBody>
          <a:bodyPr/>
          <a:lstStyle>
            <a:lvl1pPr marL="390525" indent="-390525" algn="l" defTabSz="1042988"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a:buFont typeface="Wingdings" panose="05000000000000000000" pitchFamily="2" charset="2"/>
              <a:buChar char="ü"/>
            </a:pPr>
            <a:endParaRPr lang="bg-BG" dirty="0">
              <a:solidFill>
                <a:srgbClr val="6F8E07"/>
              </a:solidFill>
            </a:endParaRPr>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10796" y="2880531"/>
            <a:ext cx="3780421" cy="2520280"/>
          </a:xfrm>
          <a:prstGeom prst="rect">
            <a:avLst/>
          </a:prstGeom>
        </p:spPr>
      </p:pic>
    </p:spTree>
    <p:extLst>
      <p:ext uri="{BB962C8B-B14F-4D97-AF65-F5344CB8AC3E}">
        <p14:creationId xmlns:p14="http://schemas.microsoft.com/office/powerpoint/2010/main" val="24621938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386530" y="1187892"/>
            <a:ext cx="9731027" cy="5401051"/>
          </a:xfrm>
          <a:prstGeom prst="rect">
            <a:avLst/>
          </a:prstGeom>
        </p:spPr>
        <p:txBody>
          <a:bodyPr/>
          <a:lstStyle>
            <a:lvl1pPr marL="390525" indent="-390525" algn="l" defTabSz="1042988"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marL="0" indent="0" algn="just">
              <a:buNone/>
            </a:pPr>
            <a:r>
              <a:rPr lang="bg-BG" sz="2400" b="1" dirty="0">
                <a:latin typeface="Helen Bg" panose="020B0800050000020004" pitchFamily="34" charset="-52"/>
              </a:rPr>
              <a:t>ПРИОРИТЕТНА ОС 3 „Прозрачна и ефективна съдебна система“</a:t>
            </a:r>
          </a:p>
          <a:p>
            <a:pPr marL="0" indent="0">
              <a:buNone/>
            </a:pPr>
            <a:r>
              <a:rPr lang="bg-BG" sz="2400" b="1" u="sng" dirty="0" smtClean="0">
                <a:solidFill>
                  <a:srgbClr val="6F8E07"/>
                </a:solidFill>
                <a:latin typeface="Helen Bg Light" panose="02000003080000020004" pitchFamily="50" charset="-52"/>
              </a:rPr>
              <a:t>55 одобрени проекти</a:t>
            </a:r>
          </a:p>
          <a:p>
            <a:pPr marL="0" indent="0">
              <a:buNone/>
            </a:pPr>
            <a:endParaRPr lang="bg-BG" sz="2400" b="1" u="sng" dirty="0">
              <a:solidFill>
                <a:srgbClr val="6F8E07"/>
              </a:solidFill>
              <a:latin typeface="Helen Bg Light" panose="02000003080000020004" pitchFamily="50" charset="-52"/>
            </a:endParaRPr>
          </a:p>
          <a:p>
            <a:pPr marL="0" indent="0">
              <a:buNone/>
            </a:pPr>
            <a:r>
              <a:rPr lang="bg-BG" sz="2400" b="1" u="sng" dirty="0" smtClean="0">
                <a:solidFill>
                  <a:srgbClr val="6F8E07"/>
                </a:solidFill>
                <a:latin typeface="Helen Bg Light" panose="02000003080000020004" pitchFamily="50" charset="-52"/>
              </a:rPr>
              <a:t>37 проекта в изпълнение:</a:t>
            </a:r>
          </a:p>
          <a:p>
            <a:pPr>
              <a:buFont typeface="Wingdings" panose="05000000000000000000" pitchFamily="2" charset="2"/>
              <a:buChar char="ü"/>
            </a:pPr>
            <a:r>
              <a:rPr lang="en-US" sz="2400" b="1" dirty="0" smtClean="0">
                <a:solidFill>
                  <a:srgbClr val="6F8E07"/>
                </a:solidFill>
                <a:latin typeface="Helen Bg Light" panose="02000003080000020004" pitchFamily="50" charset="-52"/>
              </a:rPr>
              <a:t>1</a:t>
            </a:r>
            <a:r>
              <a:rPr lang="bg-BG" sz="2400" b="1" dirty="0" smtClean="0">
                <a:solidFill>
                  <a:srgbClr val="6F8E07"/>
                </a:solidFill>
                <a:latin typeface="Helen Bg Light" panose="02000003080000020004" pitchFamily="50" charset="-52"/>
              </a:rPr>
              <a:t>5</a:t>
            </a:r>
            <a:r>
              <a:rPr lang="ru-RU" sz="2400" b="1" dirty="0" smtClean="0">
                <a:solidFill>
                  <a:srgbClr val="6F8E07"/>
                </a:solidFill>
                <a:latin typeface="Helen Bg Light" panose="02000003080000020004" pitchFamily="50" charset="-52"/>
              </a:rPr>
              <a:t> </a:t>
            </a:r>
            <a:r>
              <a:rPr lang="ru-RU" sz="2400" b="1" dirty="0">
                <a:solidFill>
                  <a:srgbClr val="6F8E07"/>
                </a:solidFill>
                <a:latin typeface="Helen Bg Light" panose="02000003080000020004" pitchFamily="50" charset="-52"/>
              </a:rPr>
              <a:t>проекти </a:t>
            </a:r>
            <a:r>
              <a:rPr lang="ru-RU" sz="2400" b="1" dirty="0" smtClean="0">
                <a:solidFill>
                  <a:srgbClr val="6F8E07"/>
                </a:solidFill>
                <a:latin typeface="Helen Bg Light" panose="02000003080000020004" pitchFamily="50" charset="-52"/>
              </a:rPr>
              <a:t>на администрации и органи </a:t>
            </a:r>
            <a:r>
              <a:rPr lang="ru-RU" sz="2400" b="1" dirty="0">
                <a:solidFill>
                  <a:srgbClr val="6F8E07"/>
                </a:solidFill>
                <a:latin typeface="Helen Bg Light" panose="02000003080000020004" pitchFamily="50" charset="-52"/>
              </a:rPr>
              <a:t>на изпълнителната и съдебната </a:t>
            </a:r>
            <a:r>
              <a:rPr lang="ru-RU" sz="2400" b="1" dirty="0" smtClean="0">
                <a:solidFill>
                  <a:srgbClr val="6F8E07"/>
                </a:solidFill>
                <a:latin typeface="Helen Bg Light" panose="02000003080000020004" pitchFamily="50" charset="-52"/>
              </a:rPr>
              <a:t>власт;</a:t>
            </a:r>
            <a:endParaRPr lang="ru-RU" sz="2400" b="1" dirty="0">
              <a:solidFill>
                <a:srgbClr val="6F8E07"/>
              </a:solidFill>
              <a:latin typeface="Helen Bg Light" panose="02000003080000020004" pitchFamily="50" charset="-52"/>
            </a:endParaRPr>
          </a:p>
          <a:p>
            <a:pPr>
              <a:buFont typeface="Wingdings" panose="05000000000000000000" pitchFamily="2" charset="2"/>
              <a:buChar char="ü"/>
            </a:pPr>
            <a:r>
              <a:rPr lang="bg-BG" sz="2400" b="1" dirty="0" smtClean="0">
                <a:solidFill>
                  <a:srgbClr val="6F8E07"/>
                </a:solidFill>
                <a:latin typeface="Helen Bg Light" panose="02000003080000020004" pitchFamily="50" charset="-52"/>
              </a:rPr>
              <a:t>22</a:t>
            </a:r>
            <a:r>
              <a:rPr lang="ru-RU" sz="2400" b="1" dirty="0" smtClean="0">
                <a:solidFill>
                  <a:srgbClr val="6F8E07"/>
                </a:solidFill>
                <a:latin typeface="Helen Bg Light" panose="02000003080000020004" pitchFamily="50" charset="-52"/>
              </a:rPr>
              <a:t> </a:t>
            </a:r>
            <a:r>
              <a:rPr lang="ru-RU" sz="2400" b="1" dirty="0">
                <a:solidFill>
                  <a:srgbClr val="6F8E07"/>
                </a:solidFill>
                <a:latin typeface="Helen Bg Light" panose="02000003080000020004" pitchFamily="50" charset="-52"/>
              </a:rPr>
              <a:t>проекти </a:t>
            </a:r>
            <a:r>
              <a:rPr lang="ru-RU" sz="2400" b="1" dirty="0" smtClean="0">
                <a:solidFill>
                  <a:srgbClr val="6F8E07"/>
                </a:solidFill>
                <a:latin typeface="Helen Bg Light" panose="02000003080000020004" pitchFamily="50" charset="-52"/>
              </a:rPr>
              <a:t>на </a:t>
            </a:r>
            <a:r>
              <a:rPr lang="ru-RU" sz="2400" b="1" dirty="0">
                <a:solidFill>
                  <a:srgbClr val="6F8E07"/>
                </a:solidFill>
                <a:latin typeface="Helen Bg Light" panose="02000003080000020004" pitchFamily="50" charset="-52"/>
              </a:rPr>
              <a:t>неправителствени </a:t>
            </a:r>
            <a:r>
              <a:rPr lang="ru-RU" sz="2400" b="1" dirty="0" smtClean="0">
                <a:solidFill>
                  <a:srgbClr val="6F8E07"/>
                </a:solidFill>
                <a:latin typeface="Helen Bg Light" panose="02000003080000020004" pitchFamily="50" charset="-52"/>
              </a:rPr>
              <a:t>организации.</a:t>
            </a:r>
            <a:endParaRPr lang="ru-RU" sz="2400" b="1" dirty="0">
              <a:solidFill>
                <a:srgbClr val="6F8E07"/>
              </a:solidFill>
              <a:latin typeface="Helen Bg Light" panose="02000003080000020004" pitchFamily="50" charset="-52"/>
            </a:endParaRPr>
          </a:p>
          <a:p>
            <a:pPr marL="0" indent="0">
              <a:buNone/>
            </a:pPr>
            <a:endParaRPr lang="ru-RU" sz="2400" b="1" u="sng" dirty="0" smtClean="0">
              <a:solidFill>
                <a:srgbClr val="6F8E07"/>
              </a:solidFill>
              <a:latin typeface="Helen Bg Light" panose="02000003080000020004" pitchFamily="50" charset="-52"/>
            </a:endParaRPr>
          </a:p>
          <a:p>
            <a:pPr marL="0" indent="0">
              <a:buNone/>
            </a:pPr>
            <a:r>
              <a:rPr lang="bg-BG" sz="2400" b="1" u="sng" dirty="0" smtClean="0">
                <a:solidFill>
                  <a:srgbClr val="6F8E07"/>
                </a:solidFill>
                <a:latin typeface="Helen Bg Light" panose="02000003080000020004" pitchFamily="50" charset="-52"/>
              </a:rPr>
              <a:t>18</a:t>
            </a:r>
            <a:r>
              <a:rPr lang="ru-RU" sz="2400" b="1" u="sng" dirty="0" smtClean="0">
                <a:solidFill>
                  <a:srgbClr val="6F8E07"/>
                </a:solidFill>
                <a:latin typeface="Helen Bg Light" panose="02000003080000020004" pitchFamily="50" charset="-52"/>
              </a:rPr>
              <a:t> </a:t>
            </a:r>
            <a:r>
              <a:rPr lang="bg-BG" sz="2400" b="1" u="sng" dirty="0" smtClean="0">
                <a:solidFill>
                  <a:srgbClr val="6F8E07"/>
                </a:solidFill>
                <a:latin typeface="Helen Bg Light" panose="02000003080000020004" pitchFamily="50" charset="-52"/>
              </a:rPr>
              <a:t>приключили</a:t>
            </a:r>
            <a:r>
              <a:rPr lang="ru-RU" sz="2400" b="1" u="sng" dirty="0" smtClean="0">
                <a:solidFill>
                  <a:srgbClr val="6F8E07"/>
                </a:solidFill>
                <a:latin typeface="Helen Bg Light" panose="02000003080000020004" pitchFamily="50" charset="-52"/>
              </a:rPr>
              <a:t> през 2017-2019 г</a:t>
            </a:r>
            <a:r>
              <a:rPr lang="ru-RU" sz="2400" b="1" u="sng" dirty="0">
                <a:solidFill>
                  <a:srgbClr val="6F8E07"/>
                </a:solidFill>
                <a:latin typeface="Helen Bg Light" panose="02000003080000020004" pitchFamily="50" charset="-52"/>
              </a:rPr>
              <a:t>.</a:t>
            </a:r>
          </a:p>
        </p:txBody>
      </p:sp>
      <p:sp>
        <p:nvSpPr>
          <p:cNvPr id="6" name="Title 3"/>
          <p:cNvSpPr txBox="1">
            <a:spLocks/>
          </p:cNvSpPr>
          <p:nvPr/>
        </p:nvSpPr>
        <p:spPr>
          <a:xfrm>
            <a:off x="234131" y="108223"/>
            <a:ext cx="10225135" cy="792088"/>
          </a:xfrm>
          <a:prstGeom prst="roundRect">
            <a:avLst/>
          </a:prstGeom>
          <a:solidFill>
            <a:srgbClr val="678403"/>
          </a:solidFill>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lvl1pPr algn="ctr" defTabSz="1042988" rtl="0" eaLnBrk="0" fontAlgn="base" hangingPunct="0">
              <a:spcBef>
                <a:spcPct val="0"/>
              </a:spcBef>
              <a:spcAft>
                <a:spcPct val="0"/>
              </a:spcAft>
              <a:defRPr sz="5000" kern="1200">
                <a:solidFill>
                  <a:schemeClr val="lt1"/>
                </a:solidFill>
                <a:latin typeface="+mn-lt"/>
                <a:ea typeface="+mn-ea"/>
                <a:cs typeface="+mn-cs"/>
              </a:defRPr>
            </a:lvl1pPr>
            <a:lvl2pPr algn="ctr" defTabSz="1042988" rtl="0" eaLnBrk="0" fontAlgn="base" hangingPunct="0">
              <a:spcBef>
                <a:spcPct val="0"/>
              </a:spcBef>
              <a:spcAft>
                <a:spcPct val="0"/>
              </a:spcAft>
              <a:defRPr sz="5000">
                <a:solidFill>
                  <a:schemeClr val="lt1"/>
                </a:solidFill>
                <a:latin typeface="+mn-lt"/>
                <a:ea typeface="+mn-ea"/>
                <a:cs typeface="+mn-cs"/>
              </a:defRPr>
            </a:lvl2pPr>
            <a:lvl3pPr algn="ctr" defTabSz="1042988" rtl="0" eaLnBrk="0" fontAlgn="base" hangingPunct="0">
              <a:spcBef>
                <a:spcPct val="0"/>
              </a:spcBef>
              <a:spcAft>
                <a:spcPct val="0"/>
              </a:spcAft>
              <a:defRPr sz="5000">
                <a:solidFill>
                  <a:schemeClr val="lt1"/>
                </a:solidFill>
                <a:latin typeface="+mn-lt"/>
                <a:ea typeface="+mn-ea"/>
                <a:cs typeface="+mn-cs"/>
              </a:defRPr>
            </a:lvl3pPr>
            <a:lvl4pPr algn="ctr" defTabSz="1042988" rtl="0" eaLnBrk="0" fontAlgn="base" hangingPunct="0">
              <a:spcBef>
                <a:spcPct val="0"/>
              </a:spcBef>
              <a:spcAft>
                <a:spcPct val="0"/>
              </a:spcAft>
              <a:defRPr sz="5000">
                <a:solidFill>
                  <a:schemeClr val="lt1"/>
                </a:solidFill>
                <a:latin typeface="+mn-lt"/>
                <a:ea typeface="+mn-ea"/>
                <a:cs typeface="+mn-cs"/>
              </a:defRPr>
            </a:lvl4pPr>
            <a:lvl5pPr algn="ctr" defTabSz="1042988" rtl="0" eaLnBrk="0" fontAlgn="base" hangingPunct="0">
              <a:spcBef>
                <a:spcPct val="0"/>
              </a:spcBef>
              <a:spcAft>
                <a:spcPct val="0"/>
              </a:spcAft>
              <a:defRPr sz="5000">
                <a:solidFill>
                  <a:schemeClr val="lt1"/>
                </a:solidFill>
                <a:latin typeface="+mn-lt"/>
                <a:ea typeface="+mn-ea"/>
                <a:cs typeface="+mn-cs"/>
              </a:defRPr>
            </a:lvl5pPr>
            <a:lvl6pPr marL="457200" algn="ctr" defTabSz="1042988" rtl="0" fontAlgn="base">
              <a:spcBef>
                <a:spcPct val="0"/>
              </a:spcBef>
              <a:spcAft>
                <a:spcPct val="0"/>
              </a:spcAft>
              <a:defRPr sz="5000">
                <a:solidFill>
                  <a:schemeClr val="lt1"/>
                </a:solidFill>
                <a:latin typeface="+mn-lt"/>
                <a:ea typeface="+mn-ea"/>
                <a:cs typeface="+mn-cs"/>
              </a:defRPr>
            </a:lvl6pPr>
            <a:lvl7pPr marL="914400" algn="ctr" defTabSz="1042988" rtl="0" fontAlgn="base">
              <a:spcBef>
                <a:spcPct val="0"/>
              </a:spcBef>
              <a:spcAft>
                <a:spcPct val="0"/>
              </a:spcAft>
              <a:defRPr sz="5000">
                <a:solidFill>
                  <a:schemeClr val="lt1"/>
                </a:solidFill>
                <a:latin typeface="+mn-lt"/>
                <a:ea typeface="+mn-ea"/>
                <a:cs typeface="+mn-cs"/>
              </a:defRPr>
            </a:lvl7pPr>
            <a:lvl8pPr marL="1371600" algn="ctr" defTabSz="1042988" rtl="0" fontAlgn="base">
              <a:spcBef>
                <a:spcPct val="0"/>
              </a:spcBef>
              <a:spcAft>
                <a:spcPct val="0"/>
              </a:spcAft>
              <a:defRPr sz="5000">
                <a:solidFill>
                  <a:schemeClr val="lt1"/>
                </a:solidFill>
                <a:latin typeface="+mn-lt"/>
                <a:ea typeface="+mn-ea"/>
                <a:cs typeface="+mn-cs"/>
              </a:defRPr>
            </a:lvl8pPr>
            <a:lvl9pPr marL="1828800" algn="ctr" defTabSz="1042988" rtl="0" fontAlgn="base">
              <a:spcBef>
                <a:spcPct val="0"/>
              </a:spcBef>
              <a:spcAft>
                <a:spcPct val="0"/>
              </a:spcAft>
              <a:defRPr sz="5000">
                <a:solidFill>
                  <a:schemeClr val="lt1"/>
                </a:solidFill>
                <a:latin typeface="+mn-lt"/>
                <a:ea typeface="+mn-ea"/>
                <a:cs typeface="+mn-cs"/>
              </a:defRPr>
            </a:lvl9pPr>
          </a:lstStyle>
          <a:p>
            <a:pPr algn="l" eaLnBrk="1" hangingPunct="1"/>
            <a:r>
              <a:rPr lang="bg-BG" altLang="bg-BG" sz="2100" dirty="0" smtClean="0">
                <a:solidFill>
                  <a:prstClr val="white"/>
                </a:solidFill>
                <a:latin typeface="Helen Bg Light" panose="02000003080000020004" pitchFamily="50" charset="-52"/>
              </a:rPr>
              <a:t/>
            </a:r>
            <a:br>
              <a:rPr lang="bg-BG" altLang="bg-BG" sz="2100" dirty="0" smtClean="0">
                <a:solidFill>
                  <a:prstClr val="white"/>
                </a:solidFill>
                <a:latin typeface="Helen Bg Light" panose="02000003080000020004" pitchFamily="50" charset="-52"/>
              </a:rPr>
            </a:br>
            <a:endParaRPr lang="bg-BG" altLang="bg-BG" sz="2100" dirty="0" smtClean="0">
              <a:solidFill>
                <a:prstClr val="white"/>
              </a:solidFill>
              <a:latin typeface="Helen Bg Light" panose="02000003080000020004" pitchFamily="50" charset="-52"/>
            </a:endParaRPr>
          </a:p>
          <a:p>
            <a:pPr algn="l" eaLnBrk="1" hangingPunct="1"/>
            <a:r>
              <a:rPr lang="bg-BG" altLang="bg-BG" sz="2100" dirty="0" smtClean="0">
                <a:solidFill>
                  <a:prstClr val="white"/>
                </a:solidFill>
                <a:latin typeface="Helen Bg Light" panose="02000003080000020004" pitchFamily="50" charset="-52"/>
              </a:rPr>
              <a:t>ИЗПЪЛНЕНИЕ НА </a:t>
            </a:r>
          </a:p>
          <a:p>
            <a:pPr algn="l" eaLnBrk="1" hangingPunct="1"/>
            <a:r>
              <a:rPr lang="ru-RU" altLang="bg-BG" sz="2800" dirty="0" smtClean="0">
                <a:solidFill>
                  <a:prstClr val="white"/>
                </a:solidFill>
                <a:latin typeface="Helen Bg" pitchFamily="34" charset="-52"/>
              </a:rPr>
              <a:t>ПРОЕКТИТЕ</a:t>
            </a:r>
            <a:r>
              <a:rPr lang="bg-BG" altLang="bg-BG" sz="2400" dirty="0">
                <a:solidFill>
                  <a:prstClr val="white"/>
                </a:solidFill>
                <a:latin typeface="Helen Bg" pitchFamily="34" charset="-52"/>
              </a:rPr>
              <a:t/>
            </a:r>
            <a:br>
              <a:rPr lang="bg-BG" altLang="bg-BG" sz="2400" dirty="0">
                <a:solidFill>
                  <a:prstClr val="white"/>
                </a:solidFill>
                <a:latin typeface="Helen Bg" pitchFamily="34" charset="-52"/>
              </a:rPr>
            </a:br>
            <a:r>
              <a:rPr lang="bg-BG" altLang="bg-BG" sz="2100" dirty="0" smtClean="0">
                <a:solidFill>
                  <a:prstClr val="white"/>
                </a:solidFill>
                <a:latin typeface="Helen Bg Light" panose="02000003080000020004" pitchFamily="50" charset="-52"/>
              </a:rPr>
              <a:t/>
            </a:r>
            <a:br>
              <a:rPr lang="bg-BG" altLang="bg-BG" sz="2100" dirty="0" smtClean="0">
                <a:solidFill>
                  <a:prstClr val="white"/>
                </a:solidFill>
                <a:latin typeface="Helen Bg Light" panose="02000003080000020004" pitchFamily="50" charset="-52"/>
              </a:rPr>
            </a:br>
            <a:endParaRPr lang="bg-BG" sz="2100" dirty="0">
              <a:solidFill>
                <a:schemeClr val="bg1"/>
              </a:solidFill>
              <a:latin typeface="Helen Bg Light" panose="02000003080000020004" pitchFamily="50" charset="-52"/>
            </a:endParaRPr>
          </a:p>
        </p:txBody>
      </p:sp>
      <p:grpSp>
        <p:nvGrpSpPr>
          <p:cNvPr id="9" name="Group 2"/>
          <p:cNvGrpSpPr>
            <a:grpSpLocks/>
          </p:cNvGrpSpPr>
          <p:nvPr/>
        </p:nvGrpSpPr>
        <p:grpSpPr bwMode="auto">
          <a:xfrm>
            <a:off x="33337" y="6865055"/>
            <a:ext cx="10660063" cy="661988"/>
            <a:chOff x="23879" y="252238"/>
            <a:chExt cx="11787046" cy="878400"/>
          </a:xfrm>
        </p:grpSpPr>
        <p:pic>
          <p:nvPicPr>
            <p:cNvPr id="10"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4" name="Picture 4" descr="Administrative Servic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0068" y="4284687"/>
            <a:ext cx="4127777" cy="2751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71831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2"/>
          <p:cNvGrpSpPr>
            <a:grpSpLocks/>
          </p:cNvGrpSpPr>
          <p:nvPr/>
        </p:nvGrpSpPr>
        <p:grpSpPr bwMode="auto">
          <a:xfrm>
            <a:off x="0" y="6661150"/>
            <a:ext cx="10660063" cy="661988"/>
            <a:chOff x="23879" y="252238"/>
            <a:chExt cx="11787046" cy="878400"/>
          </a:xfrm>
        </p:grpSpPr>
        <p:pic>
          <p:nvPicPr>
            <p:cNvPr id="7"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3"/>
          <p:cNvSpPr txBox="1">
            <a:spLocks/>
          </p:cNvSpPr>
          <p:nvPr/>
        </p:nvSpPr>
        <p:spPr>
          <a:xfrm>
            <a:off x="162124" y="108223"/>
            <a:ext cx="10297144" cy="812154"/>
          </a:xfrm>
          <a:prstGeom prst="roundRect">
            <a:avLst/>
          </a:prstGeom>
          <a:solidFill>
            <a:srgbClr val="678403"/>
          </a:solidFill>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lvl1pPr algn="ctr" defTabSz="1042988" rtl="0" eaLnBrk="0" fontAlgn="base" hangingPunct="0">
              <a:spcBef>
                <a:spcPct val="0"/>
              </a:spcBef>
              <a:spcAft>
                <a:spcPct val="0"/>
              </a:spcAft>
              <a:defRPr sz="5000" kern="1200">
                <a:solidFill>
                  <a:schemeClr val="lt1"/>
                </a:solidFill>
                <a:latin typeface="+mn-lt"/>
                <a:ea typeface="+mn-ea"/>
                <a:cs typeface="+mn-cs"/>
              </a:defRPr>
            </a:lvl1pPr>
            <a:lvl2pPr algn="ctr" defTabSz="1042988" rtl="0" eaLnBrk="0" fontAlgn="base" hangingPunct="0">
              <a:spcBef>
                <a:spcPct val="0"/>
              </a:spcBef>
              <a:spcAft>
                <a:spcPct val="0"/>
              </a:spcAft>
              <a:defRPr sz="5000">
                <a:solidFill>
                  <a:schemeClr val="lt1"/>
                </a:solidFill>
                <a:latin typeface="+mn-lt"/>
                <a:ea typeface="+mn-ea"/>
                <a:cs typeface="+mn-cs"/>
              </a:defRPr>
            </a:lvl2pPr>
            <a:lvl3pPr algn="ctr" defTabSz="1042988" rtl="0" eaLnBrk="0" fontAlgn="base" hangingPunct="0">
              <a:spcBef>
                <a:spcPct val="0"/>
              </a:spcBef>
              <a:spcAft>
                <a:spcPct val="0"/>
              </a:spcAft>
              <a:defRPr sz="5000">
                <a:solidFill>
                  <a:schemeClr val="lt1"/>
                </a:solidFill>
                <a:latin typeface="+mn-lt"/>
                <a:ea typeface="+mn-ea"/>
                <a:cs typeface="+mn-cs"/>
              </a:defRPr>
            </a:lvl3pPr>
            <a:lvl4pPr algn="ctr" defTabSz="1042988" rtl="0" eaLnBrk="0" fontAlgn="base" hangingPunct="0">
              <a:spcBef>
                <a:spcPct val="0"/>
              </a:spcBef>
              <a:spcAft>
                <a:spcPct val="0"/>
              </a:spcAft>
              <a:defRPr sz="5000">
                <a:solidFill>
                  <a:schemeClr val="lt1"/>
                </a:solidFill>
                <a:latin typeface="+mn-lt"/>
                <a:ea typeface="+mn-ea"/>
                <a:cs typeface="+mn-cs"/>
              </a:defRPr>
            </a:lvl4pPr>
            <a:lvl5pPr algn="ctr" defTabSz="1042988" rtl="0" eaLnBrk="0" fontAlgn="base" hangingPunct="0">
              <a:spcBef>
                <a:spcPct val="0"/>
              </a:spcBef>
              <a:spcAft>
                <a:spcPct val="0"/>
              </a:spcAft>
              <a:defRPr sz="5000">
                <a:solidFill>
                  <a:schemeClr val="lt1"/>
                </a:solidFill>
                <a:latin typeface="+mn-lt"/>
                <a:ea typeface="+mn-ea"/>
                <a:cs typeface="+mn-cs"/>
              </a:defRPr>
            </a:lvl5pPr>
            <a:lvl6pPr marL="457200" algn="ctr" defTabSz="1042988" rtl="0" fontAlgn="base">
              <a:spcBef>
                <a:spcPct val="0"/>
              </a:spcBef>
              <a:spcAft>
                <a:spcPct val="0"/>
              </a:spcAft>
              <a:defRPr sz="5000">
                <a:solidFill>
                  <a:schemeClr val="lt1"/>
                </a:solidFill>
                <a:latin typeface="+mn-lt"/>
                <a:ea typeface="+mn-ea"/>
                <a:cs typeface="+mn-cs"/>
              </a:defRPr>
            </a:lvl6pPr>
            <a:lvl7pPr marL="914400" algn="ctr" defTabSz="1042988" rtl="0" fontAlgn="base">
              <a:spcBef>
                <a:spcPct val="0"/>
              </a:spcBef>
              <a:spcAft>
                <a:spcPct val="0"/>
              </a:spcAft>
              <a:defRPr sz="5000">
                <a:solidFill>
                  <a:schemeClr val="lt1"/>
                </a:solidFill>
                <a:latin typeface="+mn-lt"/>
                <a:ea typeface="+mn-ea"/>
                <a:cs typeface="+mn-cs"/>
              </a:defRPr>
            </a:lvl7pPr>
            <a:lvl8pPr marL="1371600" algn="ctr" defTabSz="1042988" rtl="0" fontAlgn="base">
              <a:spcBef>
                <a:spcPct val="0"/>
              </a:spcBef>
              <a:spcAft>
                <a:spcPct val="0"/>
              </a:spcAft>
              <a:defRPr sz="5000">
                <a:solidFill>
                  <a:schemeClr val="lt1"/>
                </a:solidFill>
                <a:latin typeface="+mn-lt"/>
                <a:ea typeface="+mn-ea"/>
                <a:cs typeface="+mn-cs"/>
              </a:defRPr>
            </a:lvl8pPr>
            <a:lvl9pPr marL="1828800" algn="ctr" defTabSz="1042988" rtl="0" fontAlgn="base">
              <a:spcBef>
                <a:spcPct val="0"/>
              </a:spcBef>
              <a:spcAft>
                <a:spcPct val="0"/>
              </a:spcAft>
              <a:defRPr sz="5000">
                <a:solidFill>
                  <a:schemeClr val="lt1"/>
                </a:solidFill>
                <a:latin typeface="+mn-lt"/>
                <a:ea typeface="+mn-ea"/>
                <a:cs typeface="+mn-cs"/>
              </a:defRPr>
            </a:lvl9pPr>
          </a:lstStyle>
          <a:p>
            <a:pPr algn="l" eaLnBrk="1" hangingPunct="1"/>
            <a:r>
              <a:rPr lang="bg-BG" altLang="bg-BG" sz="2100" dirty="0" smtClean="0">
                <a:solidFill>
                  <a:prstClr val="white"/>
                </a:solidFill>
                <a:latin typeface="Helen Bg Light" panose="02000003080000020004" pitchFamily="50" charset="-52"/>
              </a:rPr>
              <a:t>ИЗПЪЛНЕНИЕ НА </a:t>
            </a:r>
          </a:p>
          <a:p>
            <a:pPr algn="l" eaLnBrk="1" hangingPunct="1"/>
            <a:r>
              <a:rPr lang="bg-BG" altLang="bg-BG" sz="2800" dirty="0" smtClean="0">
                <a:solidFill>
                  <a:prstClr val="white"/>
                </a:solidFill>
                <a:latin typeface="Helen Bg" pitchFamily="34" charset="-52"/>
              </a:rPr>
              <a:t>ФИНАНСОВИТЕ </a:t>
            </a:r>
            <a:r>
              <a:rPr lang="bg-BG" altLang="bg-BG" sz="2800" dirty="0">
                <a:solidFill>
                  <a:prstClr val="white"/>
                </a:solidFill>
                <a:latin typeface="Helen Bg" pitchFamily="34" charset="-52"/>
              </a:rPr>
              <a:t>ПЛАНОВЕ/</a:t>
            </a:r>
            <a:r>
              <a:rPr lang="ru-RU" altLang="bg-BG" sz="2800" dirty="0" smtClean="0">
                <a:solidFill>
                  <a:prstClr val="white"/>
                </a:solidFill>
                <a:latin typeface="Helen Bg" pitchFamily="34" charset="-52"/>
              </a:rPr>
              <a:t>ПРОЕКТИТЕ</a:t>
            </a:r>
            <a:endParaRPr lang="bg-BG" sz="2800" dirty="0">
              <a:solidFill>
                <a:schemeClr val="bg1"/>
              </a:solidFill>
              <a:latin typeface="Helen Bg Light" panose="02000003080000020004" pitchFamily="50" charset="-52"/>
            </a:endParaRPr>
          </a:p>
        </p:txBody>
      </p:sp>
      <p:sp>
        <p:nvSpPr>
          <p:cNvPr id="5" name="Content Placeholder 2"/>
          <p:cNvSpPr txBox="1">
            <a:spLocks/>
          </p:cNvSpPr>
          <p:nvPr/>
        </p:nvSpPr>
        <p:spPr>
          <a:xfrm>
            <a:off x="234132" y="1188343"/>
            <a:ext cx="9793088" cy="5350446"/>
          </a:xfrm>
          <a:prstGeom prst="rect">
            <a:avLst/>
          </a:prstGeom>
        </p:spPr>
        <p:txBody>
          <a:bodyPr/>
          <a:lstStyle>
            <a:lvl1pPr marL="390525" indent="-390525" algn="l" defTabSz="1042988"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marL="0" indent="0" algn="just">
              <a:buFont typeface="Arial" panose="020B0604020202020204" pitchFamily="34" charset="0"/>
              <a:buNone/>
            </a:pPr>
            <a:r>
              <a:rPr lang="bg-BG" sz="2400" b="1" dirty="0">
                <a:latin typeface="Helen Bg" panose="020B0800050000020004" pitchFamily="34" charset="-52"/>
              </a:rPr>
              <a:t>ПРИОРИТЕТНА ОС 4 „Техническа помощ за управлението на ЕСИФ“</a:t>
            </a:r>
            <a:endParaRPr lang="en-US" sz="2400" b="1" dirty="0">
              <a:latin typeface="Helen Bg" panose="020B0800050000020004" pitchFamily="34" charset="-52"/>
            </a:endParaRPr>
          </a:p>
          <a:p>
            <a:pPr marL="0" lvl="0" indent="0">
              <a:spcBef>
                <a:spcPct val="0"/>
              </a:spcBef>
              <a:buNone/>
            </a:pPr>
            <a:endParaRPr lang="bg-BG" sz="2400" b="1" dirty="0" smtClean="0">
              <a:solidFill>
                <a:prstClr val="black"/>
              </a:solidFill>
              <a:latin typeface="Helen Bg Light" panose="02000003080000020004"/>
            </a:endParaRPr>
          </a:p>
          <a:p>
            <a:pPr marL="0" lvl="0" indent="0">
              <a:spcBef>
                <a:spcPct val="0"/>
              </a:spcBef>
              <a:buNone/>
            </a:pPr>
            <a:endParaRPr lang="bg-BG" sz="2400" b="1" dirty="0" smtClean="0">
              <a:solidFill>
                <a:prstClr val="black"/>
              </a:solidFill>
              <a:latin typeface="Helen Bg Light" panose="02000003080000020004"/>
            </a:endParaRPr>
          </a:p>
          <a:p>
            <a:pPr marL="0" indent="0">
              <a:buFont typeface="Arial" panose="020B0604020202020204" pitchFamily="34" charset="0"/>
              <a:buNone/>
            </a:pPr>
            <a:endParaRPr lang="bg-BG" dirty="0" smtClean="0"/>
          </a:p>
          <a:p>
            <a:pPr marL="0" indent="0">
              <a:buFont typeface="Arial" panose="020B0604020202020204" pitchFamily="34" charset="0"/>
              <a:buNone/>
            </a:pPr>
            <a:endParaRPr lang="bg-BG" dirty="0"/>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2797" y="1875513"/>
            <a:ext cx="1804058" cy="1620189"/>
          </a:xfrm>
          <a:prstGeom prst="rect">
            <a:avLst/>
          </a:prstGeom>
        </p:spPr>
      </p:pic>
      <p:sp>
        <p:nvSpPr>
          <p:cNvPr id="12" name="Content Placeholder 2"/>
          <p:cNvSpPr txBox="1">
            <a:spLocks/>
          </p:cNvSpPr>
          <p:nvPr/>
        </p:nvSpPr>
        <p:spPr>
          <a:xfrm>
            <a:off x="2081808" y="5256782"/>
            <a:ext cx="9793088" cy="513195"/>
          </a:xfrm>
          <a:prstGeom prst="rect">
            <a:avLst/>
          </a:prstGeom>
        </p:spPr>
        <p:txBody>
          <a:bodyPr/>
          <a:lstStyle>
            <a:lvl1pPr marL="390525" indent="-390525" algn="l" defTabSz="1042988"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marL="0" lvl="0" indent="0" algn="just">
              <a:buNone/>
            </a:pPr>
            <a:r>
              <a:rPr lang="bg-BG" sz="2400" b="1" dirty="0" smtClean="0">
                <a:latin typeface="Helen Bg" panose="020B0800050000020004" pitchFamily="34" charset="-52"/>
              </a:rPr>
              <a:t>ПРИОРИТЕТНА </a:t>
            </a:r>
            <a:r>
              <a:rPr lang="bg-BG" sz="2400" b="1" dirty="0">
                <a:latin typeface="Helen Bg" panose="020B0800050000020004" pitchFamily="34" charset="-52"/>
              </a:rPr>
              <a:t>ОС 5 „Техническа помощ</a:t>
            </a:r>
            <a:r>
              <a:rPr lang="bg-BG" sz="2400" b="1" dirty="0" smtClean="0">
                <a:latin typeface="Helen Bg" panose="020B0800050000020004" pitchFamily="34" charset="-52"/>
              </a:rPr>
              <a:t>“</a:t>
            </a:r>
            <a:endParaRPr lang="ru-RU" sz="1800" dirty="0">
              <a:solidFill>
                <a:prstClr val="black"/>
              </a:solidFill>
              <a:latin typeface="Helen Bg Light" panose="02000003080000020004" pitchFamily="50" charset="-52"/>
            </a:endParaRPr>
          </a:p>
        </p:txBody>
      </p:sp>
      <p:sp>
        <p:nvSpPr>
          <p:cNvPr id="13" name="Content Placeholder 2"/>
          <p:cNvSpPr txBox="1">
            <a:spLocks/>
          </p:cNvSpPr>
          <p:nvPr/>
        </p:nvSpPr>
        <p:spPr>
          <a:xfrm>
            <a:off x="1746300" y="1701089"/>
            <a:ext cx="8280920" cy="2664519"/>
          </a:xfrm>
          <a:prstGeom prst="rect">
            <a:avLst/>
          </a:prstGeom>
        </p:spPr>
        <p:txBody>
          <a:bodyPr/>
          <a:lstStyle>
            <a:lvl1pPr marL="390525" indent="-390525" algn="l" defTabSz="1042988"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lvl="1" algn="just">
              <a:lnSpc>
                <a:spcPct val="107000"/>
              </a:lnSpc>
              <a:spcBef>
                <a:spcPts val="600"/>
              </a:spcBef>
              <a:buFont typeface="Wingdings" panose="05000000000000000000" pitchFamily="2" charset="2"/>
              <a:buChar char="ü"/>
            </a:pPr>
            <a:r>
              <a:rPr lang="bg-BG" sz="2000" dirty="0" smtClean="0">
                <a:solidFill>
                  <a:prstClr val="black"/>
                </a:solidFill>
                <a:latin typeface="Helen Bg Light" panose="02000003080000020004" pitchFamily="50" charset="-52"/>
                <a:cs typeface="Arial" panose="020B0604020202020204" pitchFamily="34" charset="0"/>
              </a:rPr>
              <a:t>Техническа помощ за хоризонталните структури на ЕСИФ – обучени служители 2 451, служители чиито заплати се финансират – 344,</a:t>
            </a:r>
          </a:p>
          <a:p>
            <a:pPr lvl="1" algn="just">
              <a:lnSpc>
                <a:spcPct val="107000"/>
              </a:lnSpc>
              <a:spcBef>
                <a:spcPts val="600"/>
              </a:spcBef>
              <a:buFont typeface="Wingdings" panose="05000000000000000000" pitchFamily="2" charset="2"/>
              <a:buChar char="ü"/>
            </a:pPr>
            <a:r>
              <a:rPr lang="bg-BG" sz="2000" dirty="0" smtClean="0">
                <a:solidFill>
                  <a:prstClr val="black"/>
                </a:solidFill>
                <a:latin typeface="Helen Bg Light" panose="02000003080000020004" pitchFamily="50" charset="-52"/>
                <a:cs typeface="Arial" panose="020B0604020202020204" pitchFamily="34" charset="0"/>
              </a:rPr>
              <a:t>27-те </a:t>
            </a:r>
            <a:r>
              <a:rPr lang="bg-BG" sz="2000" dirty="0">
                <a:solidFill>
                  <a:prstClr val="black"/>
                </a:solidFill>
                <a:latin typeface="Helen Bg Light" panose="02000003080000020004" pitchFamily="50" charset="-52"/>
                <a:cs typeface="Arial" panose="020B0604020202020204" pitchFamily="34" charset="0"/>
              </a:rPr>
              <a:t>ОИЦ функционират на принципа „едно гише</a:t>
            </a:r>
            <a:r>
              <a:rPr lang="bg-BG" sz="2000" dirty="0" smtClean="0">
                <a:solidFill>
                  <a:prstClr val="black"/>
                </a:solidFill>
                <a:latin typeface="Helen Bg Light" panose="02000003080000020004" pitchFamily="50" charset="-52"/>
                <a:cs typeface="Arial" panose="020B0604020202020204" pitchFamily="34" charset="0"/>
              </a:rPr>
              <a:t>“ - </a:t>
            </a:r>
            <a:r>
              <a:rPr lang="ru-RU" sz="2000" dirty="0">
                <a:solidFill>
                  <a:prstClr val="black"/>
                </a:solidFill>
                <a:latin typeface="Helen Bg Light" panose="02000003080000020004" pitchFamily="50" charset="-52"/>
                <a:cs typeface="Arial" panose="020B0604020202020204" pitchFamily="34" charset="0"/>
              </a:rPr>
              <a:t>проведена </a:t>
            </a:r>
            <a:r>
              <a:rPr lang="ru-RU" sz="2000" dirty="0" smtClean="0">
                <a:solidFill>
                  <a:prstClr val="black"/>
                </a:solidFill>
                <a:latin typeface="Helen Bg Light" panose="02000003080000020004" pitchFamily="50" charset="-52"/>
                <a:cs typeface="Arial" panose="020B0604020202020204" pitchFamily="34" charset="0"/>
              </a:rPr>
              <a:t>е национална </a:t>
            </a:r>
            <a:r>
              <a:rPr lang="ru-RU" sz="2000" dirty="0">
                <a:solidFill>
                  <a:prstClr val="black"/>
                </a:solidFill>
                <a:latin typeface="Helen Bg Light" panose="02000003080000020004" pitchFamily="50" charset="-52"/>
                <a:cs typeface="Arial" panose="020B0604020202020204" pitchFamily="34" charset="0"/>
              </a:rPr>
              <a:t>кампания „Продължаваме ДА създаваме ЗАЕДНО</a:t>
            </a:r>
            <a:r>
              <a:rPr lang="ru-RU" sz="2000" dirty="0" smtClean="0">
                <a:solidFill>
                  <a:prstClr val="black"/>
                </a:solidFill>
                <a:latin typeface="Helen Bg Light" panose="02000003080000020004" pitchFamily="50" charset="-52"/>
                <a:cs typeface="Arial" panose="020B0604020202020204" pitchFamily="34" charset="0"/>
              </a:rPr>
              <a:t>“</a:t>
            </a:r>
          </a:p>
          <a:p>
            <a:pPr lvl="1" algn="just">
              <a:lnSpc>
                <a:spcPct val="107000"/>
              </a:lnSpc>
              <a:spcBef>
                <a:spcPts val="600"/>
              </a:spcBef>
              <a:buFont typeface="Wingdings" panose="05000000000000000000" pitchFamily="2" charset="2"/>
              <a:buChar char="ü"/>
            </a:pPr>
            <a:r>
              <a:rPr lang="ru-RU" sz="2000" dirty="0">
                <a:solidFill>
                  <a:prstClr val="black"/>
                </a:solidFill>
                <a:latin typeface="Helen Bg Light" panose="02000003080000020004" pitchFamily="50" charset="-52"/>
                <a:cs typeface="Arial" panose="020B0604020202020204" pitchFamily="34" charset="0"/>
              </a:rPr>
              <a:t>„Подкрепа за развитие на капацитета на общините при разработването и изпълнението на проекти, съфинансирани от </a:t>
            </a:r>
            <a:r>
              <a:rPr lang="ru-RU" sz="2000" dirty="0" smtClean="0">
                <a:solidFill>
                  <a:prstClr val="black"/>
                </a:solidFill>
                <a:latin typeface="Helen Bg Light" panose="02000003080000020004" pitchFamily="50" charset="-52"/>
                <a:cs typeface="Arial" panose="020B0604020202020204" pitchFamily="34" charset="0"/>
              </a:rPr>
              <a:t>ЕСИФ </a:t>
            </a:r>
            <a:r>
              <a:rPr lang="ru-RU" sz="2000" dirty="0">
                <a:solidFill>
                  <a:prstClr val="black"/>
                </a:solidFill>
                <a:latin typeface="Helen Bg Light" panose="02000003080000020004" pitchFamily="50" charset="-52"/>
                <a:cs typeface="Arial" panose="020B0604020202020204" pitchFamily="34" charset="0"/>
              </a:rPr>
              <a:t>“ </a:t>
            </a:r>
            <a:endParaRPr lang="ru-RU" sz="2000" dirty="0" smtClean="0">
              <a:solidFill>
                <a:prstClr val="black"/>
              </a:solidFill>
              <a:latin typeface="Helen Bg Light" panose="02000003080000020004" pitchFamily="50" charset="-52"/>
              <a:cs typeface="Arial" panose="020B0604020202020204" pitchFamily="34" charset="0"/>
            </a:endParaRPr>
          </a:p>
          <a:p>
            <a:pPr marL="520700" lvl="1" indent="0" algn="just">
              <a:lnSpc>
                <a:spcPct val="107000"/>
              </a:lnSpc>
              <a:spcBef>
                <a:spcPts val="600"/>
              </a:spcBef>
              <a:buNone/>
            </a:pPr>
            <a:endParaRPr lang="ru-RU" sz="2000" dirty="0" smtClean="0">
              <a:solidFill>
                <a:prstClr val="black"/>
              </a:solidFill>
              <a:latin typeface="Helen Bg Light" panose="02000003080000020004" pitchFamily="50" charset="-52"/>
              <a:cs typeface="Arial" panose="020B0604020202020204" pitchFamily="34" charset="0"/>
            </a:endParaRPr>
          </a:p>
          <a:p>
            <a:pPr marL="520700" lvl="1" indent="0" algn="just">
              <a:lnSpc>
                <a:spcPct val="107000"/>
              </a:lnSpc>
              <a:spcBef>
                <a:spcPts val="600"/>
              </a:spcBef>
              <a:buNone/>
            </a:pPr>
            <a:endParaRPr lang="bg-BG" sz="2000" dirty="0">
              <a:solidFill>
                <a:prstClr val="black"/>
              </a:solidFill>
              <a:latin typeface="Helen Bg Light" panose="02000003080000020004" pitchFamily="50" charset="-52"/>
              <a:cs typeface="Arial" panose="020B0604020202020204" pitchFamily="34" charset="0"/>
            </a:endParaRPr>
          </a:p>
          <a:p>
            <a:pPr marL="0" lvl="0" indent="0">
              <a:spcBef>
                <a:spcPct val="0"/>
              </a:spcBef>
              <a:buNone/>
            </a:pPr>
            <a:endParaRPr lang="bg-BG" sz="2400" b="1" dirty="0" smtClean="0">
              <a:solidFill>
                <a:prstClr val="black"/>
              </a:solidFill>
              <a:latin typeface="Helen Bg Light" panose="02000003080000020004"/>
            </a:endParaRPr>
          </a:p>
          <a:p>
            <a:pPr marL="0" lvl="0" indent="0">
              <a:spcBef>
                <a:spcPct val="0"/>
              </a:spcBef>
              <a:buNone/>
            </a:pPr>
            <a:endParaRPr lang="bg-BG" sz="2400" b="1" dirty="0" smtClean="0">
              <a:solidFill>
                <a:prstClr val="black"/>
              </a:solidFill>
              <a:latin typeface="Helen Bg Light" panose="02000003080000020004"/>
            </a:endParaRPr>
          </a:p>
          <a:p>
            <a:pPr marL="0" indent="0">
              <a:buFont typeface="Arial" panose="020B0604020202020204" pitchFamily="34" charset="0"/>
              <a:buNone/>
            </a:pPr>
            <a:endParaRPr lang="bg-BG" dirty="0" smtClean="0"/>
          </a:p>
          <a:p>
            <a:pPr marL="0" indent="0">
              <a:buFont typeface="Arial" panose="020B0604020202020204" pitchFamily="34" charset="0"/>
              <a:buNone/>
            </a:pPr>
            <a:endParaRPr lang="bg-BG" dirty="0"/>
          </a:p>
        </p:txBody>
      </p:sp>
      <p:sp>
        <p:nvSpPr>
          <p:cNvPr id="14" name="Content Placeholder 2"/>
          <p:cNvSpPr txBox="1">
            <a:spLocks/>
          </p:cNvSpPr>
          <p:nvPr/>
        </p:nvSpPr>
        <p:spPr>
          <a:xfrm>
            <a:off x="1746300" y="5781368"/>
            <a:ext cx="4585569" cy="472743"/>
          </a:xfrm>
          <a:prstGeom prst="rect">
            <a:avLst/>
          </a:prstGeom>
        </p:spPr>
        <p:txBody>
          <a:bodyPr/>
          <a:lstStyle>
            <a:lvl1pPr marL="390525" indent="-390525" algn="l" defTabSz="1042988"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lvl="1">
              <a:lnSpc>
                <a:spcPct val="107000"/>
              </a:lnSpc>
              <a:buFont typeface="Wingdings" panose="05000000000000000000" pitchFamily="2" charset="2"/>
              <a:buChar char="ü"/>
            </a:pPr>
            <a:r>
              <a:rPr lang="ru-RU" sz="2000" dirty="0" smtClean="0">
                <a:latin typeface="Helen Bg Light" panose="02000003080000020004" pitchFamily="50" charset="-52"/>
                <a:cs typeface="Arial" panose="020B0604020202020204" pitchFamily="34" charset="0"/>
              </a:rPr>
              <a:t>Техническа </a:t>
            </a:r>
            <a:r>
              <a:rPr lang="ru-RU" sz="2000" dirty="0">
                <a:latin typeface="Helen Bg Light" panose="02000003080000020004" pitchFamily="50" charset="-52"/>
                <a:cs typeface="Arial" panose="020B0604020202020204" pitchFamily="34" charset="0"/>
              </a:rPr>
              <a:t>помощ за </a:t>
            </a:r>
            <a:r>
              <a:rPr lang="ru-RU" sz="2000" dirty="0" smtClean="0">
                <a:latin typeface="Helen Bg Light" panose="02000003080000020004" pitchFamily="50" charset="-52"/>
                <a:cs typeface="Arial" panose="020B0604020202020204" pitchFamily="34" charset="0"/>
              </a:rPr>
              <a:t>ОПДУ</a:t>
            </a:r>
            <a:endParaRPr lang="bg-BG" dirty="0"/>
          </a:p>
        </p:txBody>
      </p:sp>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9558" y="5057562"/>
            <a:ext cx="1576824" cy="1207969"/>
          </a:xfrm>
          <a:prstGeom prst="rect">
            <a:avLst/>
          </a:prstGeom>
        </p:spPr>
      </p:pic>
    </p:spTree>
    <p:extLst>
      <p:ext uri="{BB962C8B-B14F-4D97-AF65-F5344CB8AC3E}">
        <p14:creationId xmlns:p14="http://schemas.microsoft.com/office/powerpoint/2010/main" val="12111776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6"/>
          <p:cNvSpPr txBox="1">
            <a:spLocks noChangeArrowheads="1"/>
          </p:cNvSpPr>
          <p:nvPr/>
        </p:nvSpPr>
        <p:spPr bwMode="auto">
          <a:xfrm>
            <a:off x="2843911" y="180231"/>
            <a:ext cx="566308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bg-BG" altLang="bg-BG" sz="2400" b="1" dirty="0" smtClean="0">
                <a:solidFill>
                  <a:schemeClr val="bg1"/>
                </a:solidFill>
                <a:latin typeface="Helen Bg" panose="020B0800050000020004" pitchFamily="34" charset="-52"/>
              </a:rPr>
              <a:t>ПРОЦЕДУРИ С ДОПУСТИМИ КАНДИДАТИ</a:t>
            </a:r>
          </a:p>
          <a:p>
            <a:pPr algn="ctr" eaLnBrk="1" hangingPunct="1"/>
            <a:r>
              <a:rPr lang="bg-BG" altLang="bg-BG" sz="2400" b="1" dirty="0" smtClean="0">
                <a:solidFill>
                  <a:schemeClr val="bg1"/>
                </a:solidFill>
                <a:latin typeface="Helen Bg" panose="020B0800050000020004" pitchFamily="34" charset="-52"/>
              </a:rPr>
              <a:t>ОТ РАЙОНИТЕ ЗА ПЛАНИРАНЕ</a:t>
            </a:r>
            <a:endParaRPr lang="bg-BG" altLang="bg-BG" sz="2400" dirty="0">
              <a:solidFill>
                <a:schemeClr val="bg1"/>
              </a:solidFill>
              <a:latin typeface="Helen Bg Light" panose="02000003080000020004" pitchFamily="50" charset="-52"/>
            </a:endParaRPr>
          </a:p>
        </p:txBody>
      </p:sp>
      <p:graphicFrame>
        <p:nvGraphicFramePr>
          <p:cNvPr id="12" name="Chart 11"/>
          <p:cNvGraphicFramePr>
            <a:graphicFrameLocks/>
          </p:cNvGraphicFramePr>
          <p:nvPr>
            <p:extLst>
              <p:ext uri="{D42A27DB-BD31-4B8C-83A1-F6EECF244321}">
                <p14:modId xmlns:p14="http://schemas.microsoft.com/office/powerpoint/2010/main" val="613818333"/>
              </p:ext>
            </p:extLst>
          </p:nvPr>
        </p:nvGraphicFramePr>
        <p:xfrm>
          <a:off x="450156" y="1026616"/>
          <a:ext cx="9865096" cy="559663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Chart 9"/>
          <p:cNvGraphicFramePr>
            <a:graphicFrameLocks/>
          </p:cNvGraphicFramePr>
          <p:nvPr>
            <p:extLst>
              <p:ext uri="{D42A27DB-BD31-4B8C-83A1-F6EECF244321}">
                <p14:modId xmlns:p14="http://schemas.microsoft.com/office/powerpoint/2010/main" val="2854360889"/>
              </p:ext>
            </p:extLst>
          </p:nvPr>
        </p:nvGraphicFramePr>
        <p:xfrm>
          <a:off x="450156" y="1017759"/>
          <a:ext cx="9683438" cy="5605492"/>
        </p:xfrm>
        <a:graphic>
          <a:graphicData uri="http://schemas.openxmlformats.org/drawingml/2006/chart">
            <c:chart xmlns:c="http://schemas.openxmlformats.org/drawingml/2006/chart" xmlns:r="http://schemas.openxmlformats.org/officeDocument/2006/relationships" r:id="rId6"/>
          </a:graphicData>
        </a:graphic>
      </p:graphicFrame>
      <p:sp>
        <p:nvSpPr>
          <p:cNvPr id="11" name="Content Placeholder 2"/>
          <p:cNvSpPr txBox="1">
            <a:spLocks/>
          </p:cNvSpPr>
          <p:nvPr/>
        </p:nvSpPr>
        <p:spPr>
          <a:xfrm>
            <a:off x="573550" y="1185280"/>
            <a:ext cx="9483871" cy="5619687"/>
          </a:xfrm>
          <a:prstGeom prst="rect">
            <a:avLst/>
          </a:prstGeom>
        </p:spPr>
        <p:txBody>
          <a:bodyPr/>
          <a:lstStyle>
            <a:lvl1pPr marL="390525" indent="-390525" algn="l" defTabSz="1042988"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marL="0" indent="0" algn="just">
              <a:buNone/>
            </a:pP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Процедура</a:t>
            </a:r>
            <a:r>
              <a:rPr lang="bg-BG"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Специализирани обучения за териториалната администрация</a:t>
            </a:r>
          </a:p>
          <a:p>
            <a:pPr marL="0" indent="0" algn="just">
              <a:buNone/>
            </a:pPr>
            <a:endPar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buNone/>
            </a:pPr>
            <a:r>
              <a:rPr lang="en-GB"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Цели </a:t>
            </a:r>
            <a:r>
              <a:rPr lang="en-GB"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на операцията</a:t>
            </a:r>
            <a:r>
              <a:rPr lang="bg-BG"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 </a:t>
            </a:r>
            <a:r>
              <a:rPr lang="ru-RU"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Подобряване на специализираните знания и умения на служителите в териториалните звена/поделения и териториалните структури на администрацията</a:t>
            </a:r>
            <a:endParaRPr lang="bg-BG" sz="1800" dirty="0" smtClean="0">
              <a:latin typeface="Helen Bg Light" panose="02000003080000020004" pitchFamily="50" charset="-52"/>
              <a:ea typeface="Times New Roman" panose="02020603050405020304" pitchFamily="18" charset="0"/>
              <a:cs typeface="Times New Roman" panose="02020603050405020304" pitchFamily="18" charset="0"/>
            </a:endParaRPr>
          </a:p>
          <a:p>
            <a:pPr marL="0" lvl="0" indent="0">
              <a:buNone/>
            </a:pPr>
            <a:r>
              <a:rPr lang="en-GB"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Целеви групи</a:t>
            </a: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 : </a:t>
            </a:r>
          </a:p>
          <a:p>
            <a:pPr lvl="1"/>
            <a:r>
              <a:rPr lang="bg-BG"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служители </a:t>
            </a:r>
            <a:r>
              <a:rPr lang="bg-BG"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в териториални звена/поделения на администрацията-кандидат;</a:t>
            </a:r>
          </a:p>
          <a:p>
            <a:pPr lvl="1"/>
            <a:r>
              <a:rPr lang="bg-BG"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служители в териториални администрации към структурата на </a:t>
            </a:r>
            <a:r>
              <a:rPr lang="bg-BG"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администрацията-кандидат;</a:t>
            </a:r>
          </a:p>
          <a:p>
            <a:pPr lvl="1"/>
            <a:r>
              <a:rPr lang="bg-BG"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служители в териториална администрация-кандидат.</a:t>
            </a:r>
          </a:p>
          <a:p>
            <a:pPr marL="0" indent="0" algn="just">
              <a:buNone/>
            </a:pPr>
            <a:r>
              <a:rPr lang="en-GB"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Примерни допустими </a:t>
            </a:r>
            <a:r>
              <a:rPr lang="en-GB"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дейности</a:t>
            </a: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Организиране, провеждане и участие в специализирани обучения за </a:t>
            </a: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служителите.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Дейностите са допустими, ако предвидените в тях обучения са пряко свързани със специфичната дейност на съответните териториални звена/структури. </a:t>
            </a:r>
            <a:endPar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lvl="0" indent="0">
              <a:buNone/>
            </a:pPr>
            <a:r>
              <a:rPr lang="bg-BG"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Категории допустими разходи: </a:t>
            </a:r>
            <a:endPar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endParaRPr>
          </a:p>
          <a:p>
            <a:pPr lvl="1"/>
            <a:r>
              <a:rPr lang="bg-BG"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Разходи за организиране, провеждане и  участие на/в специализирани </a:t>
            </a:r>
            <a:r>
              <a:rPr lang="bg-BG"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обучения;</a:t>
            </a:r>
          </a:p>
          <a:p>
            <a:pPr lvl="1"/>
            <a:r>
              <a:rPr lang="bg-BG"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Непреки </a:t>
            </a:r>
            <a:r>
              <a:rPr lang="bg-BG"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разходи (разходи за организация и управление и разходи за информация и комуникация) </a:t>
            </a:r>
            <a:r>
              <a:rPr lang="en-US"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a:t>
            </a:r>
            <a:endParaRPr lang="bg-BG"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073011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153981" y="102330"/>
            <a:ext cx="10342403" cy="1104015"/>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r>
              <a:rPr lang="bg-BG" altLang="bg-BG" sz="2200" dirty="0">
                <a:solidFill>
                  <a:schemeClr val="bg1"/>
                </a:solidFill>
                <a:latin typeface="Helen Bg" pitchFamily="34" charset="-52"/>
              </a:rPr>
              <a:t>Процедура </a:t>
            </a:r>
            <a:r>
              <a:rPr lang="bg-BG" altLang="bg-BG" sz="2200" dirty="0" smtClean="0">
                <a:solidFill>
                  <a:schemeClr val="bg1"/>
                </a:solidFill>
                <a:latin typeface="Helen Bg" pitchFamily="34" charset="-52"/>
              </a:rPr>
              <a:t>„</a:t>
            </a:r>
            <a:r>
              <a:rPr lang="bg-BG" sz="2200" dirty="0">
                <a:solidFill>
                  <a:schemeClr val="bg1"/>
                </a:solidFill>
                <a:latin typeface="Helen Bg" pitchFamily="34" charset="-52"/>
              </a:rPr>
              <a:t>Специализирани обучения за </a:t>
            </a:r>
            <a:r>
              <a:rPr lang="bg-BG" sz="2200" strike="sngStrike" dirty="0" smtClean="0">
                <a:solidFill>
                  <a:schemeClr val="bg1"/>
                </a:solidFill>
                <a:latin typeface="Helen Bg" pitchFamily="34" charset="-52"/>
              </a:rPr>
              <a:t>специализираната </a:t>
            </a:r>
            <a:r>
              <a:rPr lang="bg-BG" sz="2200" dirty="0" smtClean="0">
                <a:solidFill>
                  <a:schemeClr val="bg1"/>
                </a:solidFill>
                <a:latin typeface="Helen Bg" pitchFamily="34" charset="-52"/>
              </a:rPr>
              <a:t>териториална</a:t>
            </a:r>
            <a:r>
              <a:rPr lang="bg-BG" sz="2200" strike="sngStrike" dirty="0" smtClean="0">
                <a:solidFill>
                  <a:schemeClr val="bg1"/>
                </a:solidFill>
                <a:latin typeface="Helen Bg" pitchFamily="34" charset="-52"/>
              </a:rPr>
              <a:t>та </a:t>
            </a:r>
            <a:r>
              <a:rPr lang="bg-BG" sz="2200" dirty="0" smtClean="0">
                <a:solidFill>
                  <a:schemeClr val="bg1"/>
                </a:solidFill>
                <a:latin typeface="Helen Bg" pitchFamily="34" charset="-52"/>
              </a:rPr>
              <a:t>администрация</a:t>
            </a:r>
            <a:r>
              <a:rPr lang="bg-BG" altLang="bg-BG" sz="2200" dirty="0" smtClean="0">
                <a:solidFill>
                  <a:schemeClr val="bg1"/>
                </a:solidFill>
                <a:latin typeface="Helen Bg" pitchFamily="34" charset="-52"/>
              </a:rPr>
              <a:t>“</a:t>
            </a:r>
            <a:endParaRPr lang="ru-RU" altLang="bg-BG" sz="2200" dirty="0">
              <a:solidFill>
                <a:schemeClr val="bg1"/>
              </a:solidFill>
              <a:latin typeface="Helen Bg" pitchFamily="34" charset="-52"/>
            </a:endParaRPr>
          </a:p>
        </p:txBody>
      </p:sp>
      <p:pic>
        <p:nvPicPr>
          <p:cNvPr id="3" name="Picture 2"/>
          <p:cNvPicPr>
            <a:picLocks noChangeAspect="1"/>
          </p:cNvPicPr>
          <p:nvPr/>
        </p:nvPicPr>
        <p:blipFill>
          <a:blip r:embed="rId3"/>
          <a:stretch>
            <a:fillRect/>
          </a:stretch>
        </p:blipFill>
        <p:spPr>
          <a:xfrm>
            <a:off x="18108" y="1332360"/>
            <a:ext cx="2209965" cy="1584176"/>
          </a:xfrm>
          <a:prstGeom prst="rect">
            <a:avLst/>
          </a:prstGeom>
        </p:spPr>
      </p:pic>
      <p:pic>
        <p:nvPicPr>
          <p:cNvPr id="7" name="Picture 2" descr="Image result for educa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0924"/>
          <a:stretch/>
        </p:blipFill>
        <p:spPr bwMode="auto">
          <a:xfrm>
            <a:off x="213587" y="4799535"/>
            <a:ext cx="1819005" cy="108786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466380" y="1407844"/>
            <a:ext cx="7957996" cy="5447645"/>
          </a:xfrm>
          <a:prstGeom prst="rect">
            <a:avLst/>
          </a:prstGeom>
          <a:noFill/>
        </p:spPr>
        <p:txBody>
          <a:bodyPr wrap="square" rtlCol="0">
            <a:spAutoFit/>
          </a:bodyPr>
          <a:lstStyle/>
          <a:p>
            <a:pPr algn="just">
              <a:spcAft>
                <a:spcPts val="600"/>
              </a:spcAft>
            </a:pPr>
            <a:r>
              <a:rPr lang="bg-BG" sz="2400" b="1" dirty="0">
                <a:latin typeface="Helen Bg Light" panose="02000003080000020004" pitchFamily="50" charset="-52"/>
              </a:rPr>
              <a:t>С цел да обхване максимално широк брой от териториални администрации, УО на ОПДУ идентифицира необходимост от разширяване на обхвата на допустимите по процедурата </a:t>
            </a:r>
            <a:r>
              <a:rPr lang="bg-BG" sz="2400" b="1" dirty="0" smtClean="0">
                <a:latin typeface="Helen Bg Light" panose="02000003080000020004" pitchFamily="50" charset="-52"/>
              </a:rPr>
              <a:t>кандидати, което доведе до:</a:t>
            </a:r>
          </a:p>
          <a:p>
            <a:pPr marL="801688" indent="-266700" algn="just">
              <a:spcAft>
                <a:spcPts val="600"/>
              </a:spcAft>
              <a:buFont typeface="Wingdings" panose="05000000000000000000" pitchFamily="2" charset="2"/>
              <a:buChar char="Ø"/>
            </a:pPr>
            <a:r>
              <a:rPr lang="bg-BG" sz="2200" b="1" dirty="0" smtClean="0">
                <a:latin typeface="Helen Bg Light" panose="02000003080000020004" pitchFamily="50" charset="-52"/>
              </a:rPr>
              <a:t>Промяна </a:t>
            </a:r>
            <a:r>
              <a:rPr lang="bg-BG" sz="2200" b="1" dirty="0">
                <a:latin typeface="Helen Bg Light" panose="02000003080000020004" pitchFamily="50" charset="-52"/>
              </a:rPr>
              <a:t>в наименованието на </a:t>
            </a:r>
            <a:r>
              <a:rPr lang="bg-BG" sz="2200" b="1" dirty="0" smtClean="0">
                <a:latin typeface="Helen Bg Light" panose="02000003080000020004" pitchFamily="50" charset="-52"/>
              </a:rPr>
              <a:t>процедурата</a:t>
            </a:r>
            <a:r>
              <a:rPr lang="bg-BG" sz="2200" b="1" dirty="0">
                <a:latin typeface="Helen Bg Light" panose="02000003080000020004" pitchFamily="50" charset="-52"/>
              </a:rPr>
              <a:t>;</a:t>
            </a:r>
          </a:p>
          <a:p>
            <a:pPr marL="801688" indent="-266700" algn="just">
              <a:spcAft>
                <a:spcPts val="600"/>
              </a:spcAft>
              <a:buFont typeface="Wingdings" panose="05000000000000000000" pitchFamily="2" charset="2"/>
              <a:buChar char="Ø"/>
            </a:pPr>
            <a:r>
              <a:rPr lang="bg-BG" sz="2200" b="1" dirty="0">
                <a:latin typeface="Helen Bg Light" panose="02000003080000020004" pitchFamily="50" charset="-52"/>
              </a:rPr>
              <a:t>Промяна на целите на </a:t>
            </a:r>
            <a:r>
              <a:rPr lang="bg-BG" sz="2200" b="1" dirty="0" smtClean="0">
                <a:latin typeface="Helen Bg Light" panose="02000003080000020004" pitchFamily="50" charset="-52"/>
              </a:rPr>
              <a:t>предоставяната безвъзмездна </a:t>
            </a:r>
            <a:r>
              <a:rPr lang="bg-BG" sz="2200" b="1" dirty="0">
                <a:latin typeface="Helen Bg Light" panose="02000003080000020004" pitchFamily="50" charset="-52"/>
              </a:rPr>
              <a:t>финансова </a:t>
            </a:r>
            <a:r>
              <a:rPr lang="bg-BG" sz="2200" b="1" dirty="0" smtClean="0">
                <a:latin typeface="Helen Bg Light" panose="02000003080000020004" pitchFamily="50" charset="-52"/>
              </a:rPr>
              <a:t>помощ;</a:t>
            </a:r>
            <a:endParaRPr lang="bg-BG" sz="2200" b="1" dirty="0">
              <a:latin typeface="Helen Bg Light" panose="02000003080000020004" pitchFamily="50" charset="-52"/>
            </a:endParaRPr>
          </a:p>
          <a:p>
            <a:pPr marL="801688" indent="-266700" algn="just">
              <a:spcAft>
                <a:spcPts val="600"/>
              </a:spcAft>
              <a:buFont typeface="Wingdings" panose="05000000000000000000" pitchFamily="2" charset="2"/>
              <a:buChar char="Ø"/>
            </a:pPr>
            <a:r>
              <a:rPr lang="bg-BG" sz="2200" b="1" dirty="0">
                <a:latin typeface="Helen Bg Light" panose="02000003080000020004" pitchFamily="50" charset="-52"/>
              </a:rPr>
              <a:t>Промяна на допустимите </a:t>
            </a:r>
            <a:r>
              <a:rPr lang="bg-BG" sz="2200" b="1" dirty="0" smtClean="0">
                <a:latin typeface="Helen Bg Light" panose="02000003080000020004" pitchFamily="50" charset="-52"/>
              </a:rPr>
              <a:t>кандидати и целевите групи;</a:t>
            </a:r>
            <a:endParaRPr lang="bg-BG" sz="2200" b="1" dirty="0">
              <a:latin typeface="Helen Bg Light" panose="02000003080000020004" pitchFamily="50" charset="-52"/>
            </a:endParaRPr>
          </a:p>
          <a:p>
            <a:pPr marL="801688" indent="-266700" algn="just">
              <a:spcAft>
                <a:spcPts val="600"/>
              </a:spcAft>
              <a:buFont typeface="Wingdings" panose="05000000000000000000" pitchFamily="2" charset="2"/>
              <a:buChar char="Ø"/>
            </a:pPr>
            <a:r>
              <a:rPr lang="bg-BG" sz="2200" b="1" dirty="0">
                <a:latin typeface="Helen Bg Light" panose="02000003080000020004" pitchFamily="50" charset="-52"/>
              </a:rPr>
              <a:t>Промяна на примерните допустими </a:t>
            </a:r>
            <a:r>
              <a:rPr lang="bg-BG" sz="2200" b="1" dirty="0" smtClean="0">
                <a:latin typeface="Helen Bg Light" panose="02000003080000020004" pitchFamily="50" charset="-52"/>
              </a:rPr>
              <a:t>дейности;</a:t>
            </a:r>
            <a:endParaRPr lang="bg-BG" sz="2200" b="1" dirty="0">
              <a:latin typeface="Helen Bg Light" panose="02000003080000020004" pitchFamily="50" charset="-52"/>
            </a:endParaRPr>
          </a:p>
          <a:p>
            <a:pPr marL="801688" indent="-266700" algn="just">
              <a:spcAft>
                <a:spcPts val="600"/>
              </a:spcAft>
              <a:buFont typeface="Wingdings" panose="05000000000000000000" pitchFamily="2" charset="2"/>
              <a:buChar char="Ø"/>
            </a:pPr>
            <a:r>
              <a:rPr lang="bg-BG" sz="2200" b="1" dirty="0">
                <a:latin typeface="Helen Bg Light" panose="02000003080000020004" pitchFamily="50" charset="-52"/>
              </a:rPr>
              <a:t>Промяна на датата на обявяване на </a:t>
            </a:r>
            <a:r>
              <a:rPr lang="bg-BG" sz="2200" b="1" dirty="0" smtClean="0">
                <a:latin typeface="Helen Bg Light" panose="02000003080000020004" pitchFamily="50" charset="-52"/>
              </a:rPr>
              <a:t>процедурата;</a:t>
            </a:r>
            <a:endParaRPr lang="bg-BG" sz="2200" b="1" dirty="0">
              <a:latin typeface="Helen Bg Light" panose="02000003080000020004" pitchFamily="50" charset="-52"/>
            </a:endParaRPr>
          </a:p>
          <a:p>
            <a:pPr marL="801688" indent="-266700" algn="just">
              <a:spcAft>
                <a:spcPts val="600"/>
              </a:spcAft>
              <a:buFont typeface="Wingdings" panose="05000000000000000000" pitchFamily="2" charset="2"/>
              <a:buChar char="Ø"/>
            </a:pPr>
            <a:r>
              <a:rPr lang="bg-BG" sz="2200" b="1" dirty="0">
                <a:latin typeface="Helen Bg Light" panose="02000003080000020004" pitchFamily="50" charset="-52"/>
              </a:rPr>
              <a:t>Промяна на максималния размер на БФП за отделен проект</a:t>
            </a:r>
            <a:r>
              <a:rPr lang="bg-BG" sz="2200" b="1" dirty="0" smtClean="0">
                <a:latin typeface="Helen Bg Light" panose="02000003080000020004" pitchFamily="50" charset="-52"/>
              </a:rPr>
              <a:t>.</a:t>
            </a:r>
            <a:endParaRPr lang="bg-BG" sz="2400" b="1" dirty="0" smtClean="0">
              <a:latin typeface="Helen Bg Light" panose="02000003080000020004" pitchFamily="50" charset="-52"/>
            </a:endParaRPr>
          </a:p>
        </p:txBody>
      </p:sp>
      <p:grpSp>
        <p:nvGrpSpPr>
          <p:cNvPr id="9" name="Group 2"/>
          <p:cNvGrpSpPr>
            <a:grpSpLocks/>
          </p:cNvGrpSpPr>
          <p:nvPr/>
        </p:nvGrpSpPr>
        <p:grpSpPr bwMode="auto">
          <a:xfrm>
            <a:off x="0" y="6732959"/>
            <a:ext cx="10660063" cy="661988"/>
            <a:chOff x="23879" y="252238"/>
            <a:chExt cx="11787046" cy="878400"/>
          </a:xfrm>
        </p:grpSpPr>
        <p:pic>
          <p:nvPicPr>
            <p:cNvPr id="11" name="Picture 1"/>
            <p:cNvPicPr>
              <a:picLocks noChangeAspect="1"/>
            </p:cNvPicPr>
            <p:nvPr/>
          </p:nvPicPr>
          <p:blipFill>
            <a:blip r:embed="rId5">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0"/>
            <p:cNvPicPr>
              <a:picLocks noChangeAspect="1"/>
            </p:cNvPicPr>
            <p:nvPr/>
          </p:nvPicPr>
          <p:blipFill>
            <a:blip r:embed="rId6">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1"/>
            <p:cNvPicPr>
              <a:picLocks noChangeAspect="1"/>
            </p:cNvPicPr>
            <p:nvPr/>
          </p:nvPicPr>
          <p:blipFill>
            <a:blip r:embed="rId5">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2"/>
            <p:cNvPicPr>
              <a:picLocks noChangeAspect="1"/>
            </p:cNvPicPr>
            <p:nvPr/>
          </p:nvPicPr>
          <p:blipFill>
            <a:blip r:embed="rId6">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009338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153981" y="102330"/>
            <a:ext cx="10342403" cy="1104015"/>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marL="630238" indent="95250" algn="ctr">
              <a:spcAft>
                <a:spcPts val="600"/>
              </a:spcAft>
              <a:buFont typeface="Wingdings" panose="05000000000000000000" pitchFamily="2" charset="2"/>
              <a:buChar char="Ø"/>
            </a:pPr>
            <a:r>
              <a:rPr lang="bg-BG" sz="2000" b="1" dirty="0">
                <a:latin typeface="Helen Bg" panose="020B0800050000020004" pitchFamily="34" charset="-52"/>
              </a:rPr>
              <a:t>Промяна в наименованието на </a:t>
            </a:r>
            <a:r>
              <a:rPr lang="bg-BG" sz="2000" b="1" dirty="0" smtClean="0">
                <a:latin typeface="Helen Bg" panose="020B0800050000020004" pitchFamily="34" charset="-52"/>
              </a:rPr>
              <a:t>процедурата</a:t>
            </a:r>
            <a:endParaRPr lang="bg-BG" sz="2000" b="1" dirty="0">
              <a:latin typeface="Helen Bg" panose="020B0800050000020004" pitchFamily="34" charset="-52"/>
            </a:endParaRPr>
          </a:p>
          <a:p>
            <a:pPr marL="630238" indent="95250" algn="ctr">
              <a:spcAft>
                <a:spcPts val="600"/>
              </a:spcAft>
              <a:buFont typeface="Wingdings" panose="05000000000000000000" pitchFamily="2" charset="2"/>
              <a:buChar char="Ø"/>
            </a:pPr>
            <a:r>
              <a:rPr lang="bg-BG" sz="2000" b="1" dirty="0" smtClean="0">
                <a:latin typeface="Helen Bg" panose="020B0800050000020004" pitchFamily="34" charset="-52"/>
              </a:rPr>
              <a:t>Промяна </a:t>
            </a:r>
            <a:r>
              <a:rPr lang="bg-BG" sz="2000" b="1" dirty="0">
                <a:latin typeface="Helen Bg" panose="020B0800050000020004" pitchFamily="34" charset="-52"/>
              </a:rPr>
              <a:t>в целите на </a:t>
            </a:r>
            <a:r>
              <a:rPr lang="bg-BG" sz="2000" b="1" dirty="0" smtClean="0">
                <a:latin typeface="Helen Bg" panose="020B0800050000020004" pitchFamily="34" charset="-52"/>
              </a:rPr>
              <a:t>предоставяната безвъзмездна </a:t>
            </a:r>
            <a:r>
              <a:rPr lang="bg-BG" sz="2000" b="1" dirty="0">
                <a:latin typeface="Helen Bg" panose="020B0800050000020004" pitchFamily="34" charset="-52"/>
              </a:rPr>
              <a:t>финансова </a:t>
            </a:r>
            <a:r>
              <a:rPr lang="bg-BG" sz="2000" b="1" dirty="0" smtClean="0">
                <a:latin typeface="Helen Bg" panose="020B0800050000020004" pitchFamily="34" charset="-52"/>
              </a:rPr>
              <a:t>помощ</a:t>
            </a:r>
            <a:endParaRPr lang="bg-BG" sz="2000" b="1" dirty="0">
              <a:latin typeface="Helen Bg" panose="020B0800050000020004" pitchFamily="34" charset="-52"/>
            </a:endParaRPr>
          </a:p>
        </p:txBody>
      </p:sp>
      <p:pic>
        <p:nvPicPr>
          <p:cNvPr id="3" name="Picture 2"/>
          <p:cNvPicPr>
            <a:picLocks noChangeAspect="1"/>
          </p:cNvPicPr>
          <p:nvPr/>
        </p:nvPicPr>
        <p:blipFill>
          <a:blip r:embed="rId3"/>
          <a:stretch>
            <a:fillRect/>
          </a:stretch>
        </p:blipFill>
        <p:spPr>
          <a:xfrm>
            <a:off x="18108" y="1332360"/>
            <a:ext cx="2209965" cy="1584176"/>
          </a:xfrm>
          <a:prstGeom prst="rect">
            <a:avLst/>
          </a:prstGeom>
        </p:spPr>
      </p:pic>
      <p:grpSp>
        <p:nvGrpSpPr>
          <p:cNvPr id="9" name="Group 2"/>
          <p:cNvGrpSpPr>
            <a:grpSpLocks/>
          </p:cNvGrpSpPr>
          <p:nvPr/>
        </p:nvGrpSpPr>
        <p:grpSpPr bwMode="auto">
          <a:xfrm>
            <a:off x="0" y="6804967"/>
            <a:ext cx="10660063" cy="661988"/>
            <a:chOff x="23879" y="252238"/>
            <a:chExt cx="11787046" cy="878400"/>
          </a:xfrm>
        </p:grpSpPr>
        <p:pic>
          <p:nvPicPr>
            <p:cNvPr id="11" name="Picture 1"/>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0"/>
            <p:cNvPicPr>
              <a:picLocks noChangeAspect="1"/>
            </p:cNvPicPr>
            <p:nvPr/>
          </p:nvPicPr>
          <p:blipFill>
            <a:blip r:embed="rId5">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1"/>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2"/>
            <p:cNvPicPr>
              <a:picLocks noChangeAspect="1"/>
            </p:cNvPicPr>
            <p:nvPr/>
          </p:nvPicPr>
          <p:blipFill>
            <a:blip r:embed="rId5">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2" name="Table 1"/>
          <p:cNvGraphicFramePr>
            <a:graphicFrameLocks noGrp="1"/>
          </p:cNvGraphicFramePr>
          <p:nvPr>
            <p:extLst>
              <p:ext uri="{D42A27DB-BD31-4B8C-83A1-F6EECF244321}">
                <p14:modId xmlns:p14="http://schemas.microsoft.com/office/powerpoint/2010/main" val="240213989"/>
              </p:ext>
            </p:extLst>
          </p:nvPr>
        </p:nvGraphicFramePr>
        <p:xfrm>
          <a:off x="2525565" y="1332360"/>
          <a:ext cx="7970819" cy="4669908"/>
        </p:xfrm>
        <a:graphic>
          <a:graphicData uri="http://schemas.openxmlformats.org/drawingml/2006/table">
            <a:tbl>
              <a:tblPr firstRow="1" bandRow="1">
                <a:tableStyleId>{F5AB1C69-6EDB-4FF4-983F-18BD219EF322}</a:tableStyleId>
              </a:tblPr>
              <a:tblGrid>
                <a:gridCol w="2245071">
                  <a:extLst>
                    <a:ext uri="{9D8B030D-6E8A-4147-A177-3AD203B41FA5}">
                      <a16:colId xmlns:a16="http://schemas.microsoft.com/office/drawing/2014/main" val="3396646525"/>
                    </a:ext>
                  </a:extLst>
                </a:gridCol>
                <a:gridCol w="2928832">
                  <a:extLst>
                    <a:ext uri="{9D8B030D-6E8A-4147-A177-3AD203B41FA5}">
                      <a16:colId xmlns:a16="http://schemas.microsoft.com/office/drawing/2014/main" val="3836495150"/>
                    </a:ext>
                  </a:extLst>
                </a:gridCol>
                <a:gridCol w="2796916">
                  <a:extLst>
                    <a:ext uri="{9D8B030D-6E8A-4147-A177-3AD203B41FA5}">
                      <a16:colId xmlns:a16="http://schemas.microsoft.com/office/drawing/2014/main" val="987917062"/>
                    </a:ext>
                  </a:extLst>
                </a:gridCol>
              </a:tblGrid>
              <a:tr h="646548">
                <a:tc>
                  <a:txBody>
                    <a:bodyPr/>
                    <a:lstStyle/>
                    <a:p>
                      <a:pPr algn="ctr"/>
                      <a:r>
                        <a:rPr lang="bg-BG" dirty="0" smtClean="0">
                          <a:latin typeface="Helen Bg Light" panose="02000003080000020004" pitchFamily="50" charset="-52"/>
                        </a:rPr>
                        <a:t>ПРОМЯНА</a:t>
                      </a:r>
                      <a:endParaRPr lang="bg-BG" dirty="0">
                        <a:latin typeface="Helen Bg Light" panose="02000003080000020004" pitchFamily="50" charset="-52"/>
                      </a:endParaRPr>
                    </a:p>
                  </a:txBody>
                  <a:tcPr anchor="ctr"/>
                </a:tc>
                <a:tc>
                  <a:txBody>
                    <a:bodyPr/>
                    <a:lstStyle/>
                    <a:p>
                      <a:pPr algn="ctr"/>
                      <a:r>
                        <a:rPr lang="bg-BG" sz="2100" b="1" kern="1200" dirty="0" smtClean="0">
                          <a:solidFill>
                            <a:schemeClr val="lt1"/>
                          </a:solidFill>
                          <a:effectLst/>
                          <a:latin typeface="Helen Bg Light" panose="02000003080000020004" pitchFamily="50" charset="-52"/>
                          <a:ea typeface="+mn-ea"/>
                          <a:cs typeface="+mn-cs"/>
                        </a:rPr>
                        <a:t>ПРЕДИ</a:t>
                      </a:r>
                      <a:endParaRPr lang="bg-BG" dirty="0">
                        <a:latin typeface="Helen Bg Light" panose="02000003080000020004" pitchFamily="50" charset="-52"/>
                      </a:endParaRPr>
                    </a:p>
                  </a:txBody>
                  <a:tcPr anchor="ctr"/>
                </a:tc>
                <a:tc>
                  <a:txBody>
                    <a:bodyPr/>
                    <a:lstStyle/>
                    <a:p>
                      <a:pPr algn="ctr"/>
                      <a:r>
                        <a:rPr lang="bg-BG" sz="2100" b="1" kern="1200" dirty="0" smtClean="0">
                          <a:solidFill>
                            <a:schemeClr val="lt1"/>
                          </a:solidFill>
                          <a:effectLst/>
                          <a:latin typeface="Helen Bg Light" panose="02000003080000020004" pitchFamily="50" charset="-52"/>
                          <a:ea typeface="+mn-ea"/>
                          <a:cs typeface="+mn-cs"/>
                        </a:rPr>
                        <a:t>СЕГА</a:t>
                      </a:r>
                      <a:endParaRPr lang="bg-BG" dirty="0">
                        <a:latin typeface="Helen Bg Light" panose="02000003080000020004" pitchFamily="50" charset="-52"/>
                      </a:endParaRPr>
                    </a:p>
                  </a:txBody>
                  <a:tcPr anchor="ctr"/>
                </a:tc>
                <a:extLst>
                  <a:ext uri="{0D108BD9-81ED-4DB2-BD59-A6C34878D82A}">
                    <a16:rowId xmlns:a16="http://schemas.microsoft.com/office/drawing/2014/main" val="1100548341"/>
                  </a:ext>
                </a:extLst>
              </a:tr>
              <a:tr h="1166771">
                <a:tc>
                  <a:txBody>
                    <a:bodyPr/>
                    <a:lstStyle/>
                    <a:p>
                      <a:pPr algn="l"/>
                      <a:r>
                        <a:rPr lang="bg-BG" sz="1800" b="1" kern="1200" dirty="0" smtClean="0">
                          <a:solidFill>
                            <a:schemeClr val="dk1"/>
                          </a:solidFill>
                          <a:latin typeface="Helen Bg Light" panose="02000003080000020004" pitchFamily="50" charset="-52"/>
                          <a:ea typeface="+mn-ea"/>
                          <a:cs typeface="+mn-cs"/>
                        </a:rPr>
                        <a:t>НАИМЕНОВАНИЕ НА ПРОЦЕДУРАТА</a:t>
                      </a:r>
                      <a:endParaRPr lang="bg-BG" sz="1800" b="1" kern="1200" dirty="0">
                        <a:solidFill>
                          <a:schemeClr val="dk1"/>
                        </a:solidFill>
                        <a:latin typeface="Helen Bg Light" panose="02000003080000020004" pitchFamily="50" charset="-52"/>
                        <a:ea typeface="+mn-ea"/>
                        <a:cs typeface="+mn-cs"/>
                      </a:endParaRPr>
                    </a:p>
                  </a:txBody>
                  <a:tcPr anchor="ctr"/>
                </a:tc>
                <a:tc>
                  <a:txBody>
                    <a:bodyPr/>
                    <a:lstStyle/>
                    <a:p>
                      <a:pPr algn="ctr"/>
                      <a:r>
                        <a:rPr lang="bg-BG" sz="1800" b="1" kern="1200" dirty="0" smtClean="0">
                          <a:solidFill>
                            <a:schemeClr val="dk1"/>
                          </a:solidFill>
                          <a:latin typeface="Helen Bg Light" panose="02000003080000020004" pitchFamily="50" charset="-52"/>
                          <a:ea typeface="+mn-ea"/>
                          <a:cs typeface="+mn-cs"/>
                        </a:rPr>
                        <a:t>Специализирани обучения за </a:t>
                      </a:r>
                      <a:r>
                        <a:rPr lang="bg-BG" sz="1800" b="1" kern="1200" dirty="0" smtClean="0">
                          <a:solidFill>
                            <a:srgbClr val="FF0000"/>
                          </a:solidFill>
                          <a:latin typeface="Helen Bg Light" panose="02000003080000020004" pitchFamily="50" charset="-52"/>
                          <a:ea typeface="+mn-ea"/>
                          <a:cs typeface="+mn-cs"/>
                        </a:rPr>
                        <a:t>специализираната </a:t>
                      </a:r>
                      <a:r>
                        <a:rPr lang="bg-BG" sz="1800" b="1" kern="1200" dirty="0" smtClean="0">
                          <a:solidFill>
                            <a:schemeClr val="dk1"/>
                          </a:solidFill>
                          <a:latin typeface="Helen Bg Light" panose="02000003080000020004" pitchFamily="50" charset="-52"/>
                          <a:ea typeface="+mn-ea"/>
                          <a:cs typeface="+mn-cs"/>
                        </a:rPr>
                        <a:t>териториална администрация</a:t>
                      </a:r>
                      <a:endParaRPr lang="bg-BG" sz="1800" b="1" kern="1200" dirty="0">
                        <a:solidFill>
                          <a:schemeClr val="dk1"/>
                        </a:solidFill>
                        <a:latin typeface="Helen Bg Light" panose="02000003080000020004" pitchFamily="50" charset="-52"/>
                        <a:ea typeface="+mn-ea"/>
                        <a:cs typeface="+mn-cs"/>
                      </a:endParaRPr>
                    </a:p>
                  </a:txBody>
                  <a:tcPr anchor="ctr"/>
                </a:tc>
                <a:tc>
                  <a:txBody>
                    <a:bodyPr/>
                    <a:lstStyle/>
                    <a:p>
                      <a:pPr algn="ctr"/>
                      <a:r>
                        <a:rPr lang="bg-BG" sz="1800" b="1" kern="1200" dirty="0" smtClean="0">
                          <a:solidFill>
                            <a:schemeClr val="dk1"/>
                          </a:solidFill>
                          <a:latin typeface="Helen Bg Light" panose="02000003080000020004" pitchFamily="50" charset="-52"/>
                          <a:ea typeface="+mn-ea"/>
                          <a:cs typeface="+mn-cs"/>
                        </a:rPr>
                        <a:t>Специализирани обучения за териториалната администрация</a:t>
                      </a:r>
                      <a:r>
                        <a:rPr lang="ru-RU" altLang="bg-BG" sz="1800" b="1" kern="1200" dirty="0" smtClean="0">
                          <a:solidFill>
                            <a:schemeClr val="dk1"/>
                          </a:solidFill>
                          <a:latin typeface="Helen Bg Light" panose="02000003080000020004" pitchFamily="50" charset="-52"/>
                          <a:ea typeface="+mn-ea"/>
                          <a:cs typeface="+mn-cs"/>
                        </a:rPr>
                        <a:t> </a:t>
                      </a:r>
                      <a:endParaRPr lang="bg-BG" sz="1800" b="1" kern="1200" dirty="0">
                        <a:solidFill>
                          <a:schemeClr val="dk1"/>
                        </a:solidFill>
                        <a:latin typeface="Helen Bg Light" panose="02000003080000020004" pitchFamily="50" charset="-52"/>
                        <a:ea typeface="+mn-ea"/>
                        <a:cs typeface="+mn-cs"/>
                      </a:endParaRPr>
                    </a:p>
                  </a:txBody>
                  <a:tcPr anchor="ctr"/>
                </a:tc>
                <a:extLst>
                  <a:ext uri="{0D108BD9-81ED-4DB2-BD59-A6C34878D82A}">
                    <a16:rowId xmlns:a16="http://schemas.microsoft.com/office/drawing/2014/main" val="2308902787"/>
                  </a:ext>
                </a:extLst>
              </a:tr>
              <a:tr h="2513045">
                <a:tc>
                  <a:txBody>
                    <a:bodyPr/>
                    <a:lstStyle/>
                    <a:p>
                      <a:pPr algn="l"/>
                      <a:endParaRPr lang="ru-RU" sz="1800" i="1" kern="1200" dirty="0" smtClean="0">
                        <a:solidFill>
                          <a:schemeClr val="dk1"/>
                        </a:solidFill>
                        <a:latin typeface="Helen Bg Light" panose="02000003080000020004" pitchFamily="50" charset="-52"/>
                        <a:ea typeface="+mn-ea"/>
                        <a:cs typeface="+mn-cs"/>
                      </a:endParaRPr>
                    </a:p>
                    <a:p>
                      <a:pPr algn="l"/>
                      <a:r>
                        <a:rPr lang="bg-BG" sz="1800" b="1" kern="1200" dirty="0" smtClean="0">
                          <a:solidFill>
                            <a:schemeClr val="dk1"/>
                          </a:solidFill>
                          <a:latin typeface="Helen Bg Light" panose="02000003080000020004" pitchFamily="50" charset="-52"/>
                          <a:ea typeface="+mn-ea"/>
                          <a:cs typeface="+mn-cs"/>
                        </a:rPr>
                        <a:t>ЦЕЛИ НА ПРЕДОСТАВЯНАТА БЕЗВЪЗМЕЗДНА ФИНАНСОВА ПОМОЩ</a:t>
                      </a:r>
                      <a:endParaRPr lang="bg-BG" sz="1800" b="1" kern="1200" dirty="0">
                        <a:solidFill>
                          <a:schemeClr val="dk1"/>
                        </a:solidFill>
                        <a:latin typeface="Helen Bg Light" panose="02000003080000020004" pitchFamily="50" charset="-52"/>
                        <a:ea typeface="+mn-ea"/>
                        <a:cs typeface="+mn-cs"/>
                      </a:endParaRPr>
                    </a:p>
                  </a:txBody>
                  <a:tcPr anchor="ctr"/>
                </a:tc>
                <a:tc>
                  <a:txBody>
                    <a:bodyPr/>
                    <a:lstStyle/>
                    <a:p>
                      <a:pPr algn="ctr"/>
                      <a:r>
                        <a:rPr lang="bg-BG" sz="1800" b="1" kern="1200" dirty="0" smtClean="0">
                          <a:solidFill>
                            <a:schemeClr val="dk1"/>
                          </a:solidFill>
                          <a:latin typeface="Helen Bg Light" panose="02000003080000020004" pitchFamily="50" charset="-52"/>
                          <a:ea typeface="+mn-ea"/>
                          <a:cs typeface="+mn-cs"/>
                        </a:rPr>
                        <a:t>Подобряване на специализираните знания и умения </a:t>
                      </a:r>
                      <a:r>
                        <a:rPr lang="bg-BG" sz="1800" b="1" kern="1200" dirty="0" smtClean="0">
                          <a:solidFill>
                            <a:srgbClr val="FF0000"/>
                          </a:solidFill>
                          <a:latin typeface="Helen Bg Light" panose="02000003080000020004" pitchFamily="50" charset="-52"/>
                          <a:ea typeface="+mn-ea"/>
                          <a:cs typeface="+mn-cs"/>
                        </a:rPr>
                        <a:t>на служителите в специализираните териториални администрации</a:t>
                      </a:r>
                      <a:endParaRPr lang="bg-BG" sz="1800" b="1" kern="1200" dirty="0">
                        <a:solidFill>
                          <a:srgbClr val="FF0000"/>
                        </a:solidFill>
                        <a:latin typeface="Helen Bg Light" panose="02000003080000020004" pitchFamily="50" charset="-52"/>
                        <a:ea typeface="+mn-ea"/>
                        <a:cs typeface="+mn-cs"/>
                      </a:endParaRPr>
                    </a:p>
                  </a:txBody>
                  <a:tcPr anchor="ctr"/>
                </a:tc>
                <a:tc>
                  <a:txBody>
                    <a:bodyPr/>
                    <a:lstStyle/>
                    <a:p>
                      <a:pPr algn="ctr"/>
                      <a:r>
                        <a:rPr lang="bg-BG" sz="1800" b="1" kern="1200" dirty="0" smtClean="0">
                          <a:solidFill>
                            <a:schemeClr val="dk1"/>
                          </a:solidFill>
                          <a:latin typeface="Helen Bg Light" panose="02000003080000020004" pitchFamily="50" charset="-52"/>
                          <a:ea typeface="+mn-ea"/>
                          <a:cs typeface="+mn-cs"/>
                        </a:rPr>
                        <a:t>Подобряване на специализираните знания и умения </a:t>
                      </a:r>
                      <a:r>
                        <a:rPr lang="bg-BG" sz="1800" b="1" u="sng" kern="1200" dirty="0" smtClean="0">
                          <a:solidFill>
                            <a:schemeClr val="dk1"/>
                          </a:solidFill>
                          <a:latin typeface="Helen Bg Light" panose="02000003080000020004" pitchFamily="50" charset="-52"/>
                          <a:ea typeface="+mn-ea"/>
                          <a:cs typeface="+mn-cs"/>
                        </a:rPr>
                        <a:t>на служителите в териториалните звена/поделения и териториалните структури на администрацията</a:t>
                      </a:r>
                      <a:endParaRPr lang="bg-BG" sz="1800" b="1" u="sng" kern="1200" dirty="0">
                        <a:solidFill>
                          <a:schemeClr val="dk1"/>
                        </a:solidFill>
                        <a:latin typeface="Helen Bg Light" panose="02000003080000020004" pitchFamily="50" charset="-52"/>
                        <a:ea typeface="+mn-ea"/>
                        <a:cs typeface="+mn-cs"/>
                      </a:endParaRPr>
                    </a:p>
                  </a:txBody>
                  <a:tcPr anchor="ctr"/>
                </a:tc>
                <a:extLst>
                  <a:ext uri="{0D108BD9-81ED-4DB2-BD59-A6C34878D82A}">
                    <a16:rowId xmlns:a16="http://schemas.microsoft.com/office/drawing/2014/main" val="2472126856"/>
                  </a:ext>
                </a:extLst>
              </a:tr>
            </a:tbl>
          </a:graphicData>
        </a:graphic>
      </p:graphicFrame>
      <p:pic>
        <p:nvPicPr>
          <p:cNvPr id="4" name="Picture 3"/>
          <p:cNvPicPr>
            <a:picLocks noChangeAspect="1"/>
          </p:cNvPicPr>
          <p:nvPr/>
        </p:nvPicPr>
        <p:blipFill>
          <a:blip r:embed="rId6"/>
          <a:stretch>
            <a:fillRect/>
          </a:stretch>
        </p:blipFill>
        <p:spPr>
          <a:xfrm>
            <a:off x="153981" y="3021426"/>
            <a:ext cx="2240391" cy="975229"/>
          </a:xfrm>
          <a:prstGeom prst="rect">
            <a:avLst/>
          </a:prstGeom>
        </p:spPr>
      </p:pic>
      <p:pic>
        <p:nvPicPr>
          <p:cNvPr id="16" name="Picture 15"/>
          <p:cNvPicPr>
            <a:picLocks noChangeAspect="1"/>
          </p:cNvPicPr>
          <p:nvPr/>
        </p:nvPicPr>
        <p:blipFill>
          <a:blip r:embed="rId7"/>
          <a:stretch>
            <a:fillRect/>
          </a:stretch>
        </p:blipFill>
        <p:spPr>
          <a:xfrm>
            <a:off x="162124" y="4572719"/>
            <a:ext cx="2141223" cy="1284734"/>
          </a:xfrm>
          <a:prstGeom prst="rect">
            <a:avLst/>
          </a:prstGeom>
        </p:spPr>
      </p:pic>
    </p:spTree>
    <p:extLst>
      <p:ext uri="{BB962C8B-B14F-4D97-AF65-F5344CB8AC3E}">
        <p14:creationId xmlns:p14="http://schemas.microsoft.com/office/powerpoint/2010/main" val="33096015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153981" y="102330"/>
            <a:ext cx="10342403" cy="1104015"/>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marL="630238" indent="95250" algn="ctr">
              <a:spcAft>
                <a:spcPts val="1000"/>
              </a:spcAft>
              <a:buFont typeface="Wingdings" panose="05000000000000000000" pitchFamily="2" charset="2"/>
              <a:buChar char="Ø"/>
            </a:pPr>
            <a:r>
              <a:rPr lang="bg-BG" sz="2400" b="1" dirty="0" smtClean="0">
                <a:latin typeface="Helen Bg" panose="020B0800050000020004" pitchFamily="34" charset="-52"/>
              </a:rPr>
              <a:t>ПРОМЯНА НА ДОПУСТИМИТЕ КАНДИДАТИ И ЦЕЛЕВИТЕ ГРУПИ</a:t>
            </a:r>
            <a:endParaRPr lang="bg-BG" sz="2400" b="1" dirty="0">
              <a:latin typeface="Helen Bg" panose="020B0800050000020004" pitchFamily="34" charset="-52"/>
            </a:endParaRPr>
          </a:p>
        </p:txBody>
      </p:sp>
      <p:grpSp>
        <p:nvGrpSpPr>
          <p:cNvPr id="9" name="Group 2"/>
          <p:cNvGrpSpPr>
            <a:grpSpLocks/>
          </p:cNvGrpSpPr>
          <p:nvPr/>
        </p:nvGrpSpPr>
        <p:grpSpPr bwMode="auto">
          <a:xfrm>
            <a:off x="0" y="6791051"/>
            <a:ext cx="10660063" cy="661988"/>
            <a:chOff x="23879" y="252238"/>
            <a:chExt cx="11787046" cy="878400"/>
          </a:xfrm>
        </p:grpSpPr>
        <p:pic>
          <p:nvPicPr>
            <p:cNvPr id="11"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16" name="Table 15"/>
          <p:cNvGraphicFramePr>
            <a:graphicFrameLocks noGrp="1"/>
          </p:cNvGraphicFramePr>
          <p:nvPr>
            <p:extLst>
              <p:ext uri="{D42A27DB-BD31-4B8C-83A1-F6EECF244321}">
                <p14:modId xmlns:p14="http://schemas.microsoft.com/office/powerpoint/2010/main" val="2257600283"/>
              </p:ext>
            </p:extLst>
          </p:nvPr>
        </p:nvGraphicFramePr>
        <p:xfrm>
          <a:off x="153981" y="1404368"/>
          <a:ext cx="10436695" cy="4008120"/>
        </p:xfrm>
        <a:graphic>
          <a:graphicData uri="http://schemas.openxmlformats.org/drawingml/2006/table">
            <a:tbl>
              <a:tblPr firstRow="1" bandRow="1">
                <a:tableStyleId>{F5AB1C69-6EDB-4FF4-983F-18BD219EF322}</a:tableStyleId>
              </a:tblPr>
              <a:tblGrid>
                <a:gridCol w="1592319">
                  <a:extLst>
                    <a:ext uri="{9D8B030D-6E8A-4147-A177-3AD203B41FA5}">
                      <a16:colId xmlns:a16="http://schemas.microsoft.com/office/drawing/2014/main" val="1037276247"/>
                    </a:ext>
                  </a:extLst>
                </a:gridCol>
                <a:gridCol w="2798636">
                  <a:extLst>
                    <a:ext uri="{9D8B030D-6E8A-4147-A177-3AD203B41FA5}">
                      <a16:colId xmlns:a16="http://schemas.microsoft.com/office/drawing/2014/main" val="3633019628"/>
                    </a:ext>
                  </a:extLst>
                </a:gridCol>
                <a:gridCol w="6045740">
                  <a:extLst>
                    <a:ext uri="{9D8B030D-6E8A-4147-A177-3AD203B41FA5}">
                      <a16:colId xmlns:a16="http://schemas.microsoft.com/office/drawing/2014/main" val="1510482019"/>
                    </a:ext>
                  </a:extLst>
                </a:gridCol>
              </a:tblGrid>
              <a:tr h="380708">
                <a:tc>
                  <a:txBody>
                    <a:bodyPr/>
                    <a:lstStyle/>
                    <a:p>
                      <a:pPr algn="ctr"/>
                      <a:r>
                        <a:rPr lang="bg-BG" sz="2200" b="1" kern="1200" dirty="0" smtClean="0">
                          <a:solidFill>
                            <a:schemeClr val="lt1"/>
                          </a:solidFill>
                          <a:latin typeface="Helen Bg Light" panose="02000003080000020004" pitchFamily="50" charset="-52"/>
                          <a:ea typeface="+mn-ea"/>
                          <a:cs typeface="+mn-cs"/>
                        </a:rPr>
                        <a:t>ПРОМЯНА</a:t>
                      </a:r>
                      <a:endParaRPr lang="bg-BG" sz="2200" b="1" kern="1200" dirty="0">
                        <a:solidFill>
                          <a:schemeClr val="lt1"/>
                        </a:solidFill>
                        <a:latin typeface="Helen Bg Light" panose="02000003080000020004" pitchFamily="50" charset="-52"/>
                        <a:ea typeface="+mn-ea"/>
                        <a:cs typeface="+mn-cs"/>
                      </a:endParaRPr>
                    </a:p>
                  </a:txBody>
                  <a:tcPr anchor="ctr"/>
                </a:tc>
                <a:tc>
                  <a:txBody>
                    <a:bodyPr/>
                    <a:lstStyle/>
                    <a:p>
                      <a:pPr marL="0" algn="ctr" defTabSz="1043056" rtl="0" eaLnBrk="1" latinLnBrk="0" hangingPunct="1"/>
                      <a:r>
                        <a:rPr lang="bg-BG" sz="2200" b="1" kern="1200" dirty="0" smtClean="0">
                          <a:solidFill>
                            <a:schemeClr val="lt1"/>
                          </a:solidFill>
                          <a:latin typeface="Helen Bg Light" panose="02000003080000020004" pitchFamily="50" charset="-52"/>
                          <a:ea typeface="+mn-ea"/>
                          <a:cs typeface="+mn-cs"/>
                        </a:rPr>
                        <a:t>ПРЕДИ</a:t>
                      </a:r>
                      <a:endParaRPr lang="bg-BG" sz="2200" b="1" kern="1200" dirty="0">
                        <a:solidFill>
                          <a:schemeClr val="lt1"/>
                        </a:solidFill>
                        <a:latin typeface="Helen Bg Light" panose="02000003080000020004" pitchFamily="50" charset="-52"/>
                        <a:ea typeface="+mn-ea"/>
                        <a:cs typeface="+mn-cs"/>
                      </a:endParaRPr>
                    </a:p>
                  </a:txBody>
                  <a:tcPr anchor="ctr"/>
                </a:tc>
                <a:tc>
                  <a:txBody>
                    <a:bodyPr/>
                    <a:lstStyle/>
                    <a:p>
                      <a:pPr marL="0" algn="ctr" defTabSz="1043056" rtl="0" eaLnBrk="1" latinLnBrk="0" hangingPunct="1"/>
                      <a:r>
                        <a:rPr lang="bg-BG" sz="2200" b="1" kern="1200" dirty="0" smtClean="0">
                          <a:solidFill>
                            <a:schemeClr val="lt1"/>
                          </a:solidFill>
                          <a:latin typeface="Helen Bg Light" panose="02000003080000020004" pitchFamily="50" charset="-52"/>
                          <a:ea typeface="+mn-ea"/>
                          <a:cs typeface="+mn-cs"/>
                        </a:rPr>
                        <a:t>СЕГА</a:t>
                      </a:r>
                      <a:endParaRPr lang="bg-BG" sz="2200" b="1" kern="1200" dirty="0">
                        <a:solidFill>
                          <a:schemeClr val="lt1"/>
                        </a:solidFill>
                        <a:latin typeface="Helen Bg Light" panose="02000003080000020004" pitchFamily="50" charset="-52"/>
                        <a:ea typeface="+mn-ea"/>
                        <a:cs typeface="+mn-cs"/>
                      </a:endParaRPr>
                    </a:p>
                  </a:txBody>
                  <a:tcPr anchor="ctr"/>
                </a:tc>
                <a:extLst>
                  <a:ext uri="{0D108BD9-81ED-4DB2-BD59-A6C34878D82A}">
                    <a16:rowId xmlns:a16="http://schemas.microsoft.com/office/drawing/2014/main" val="3087174578"/>
                  </a:ext>
                </a:extLst>
              </a:tr>
              <a:tr h="3507723">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lang="bg-BG" sz="1800" b="1" kern="1200" dirty="0" smtClean="0">
                          <a:solidFill>
                            <a:schemeClr val="dk1"/>
                          </a:solidFill>
                          <a:latin typeface="Helen Bg Light" panose="02000003080000020004" pitchFamily="50" charset="-52"/>
                          <a:ea typeface="+mn-ea"/>
                          <a:cs typeface="+mn-cs"/>
                        </a:rPr>
                        <a:t>ДОПУСТИМИ КАНДИДАТИ</a:t>
                      </a:r>
                    </a:p>
                    <a:p>
                      <a:pPr algn="l"/>
                      <a:endParaRPr lang="bg-BG" dirty="0">
                        <a:latin typeface="Helen Bg Light" panose="02000003080000020004" pitchFamily="50" charset="-52"/>
                      </a:endParaRPr>
                    </a:p>
                  </a:txBody>
                  <a:tcPr anchor="ctr"/>
                </a:tc>
                <a:tc>
                  <a:txBody>
                    <a:bodyPr/>
                    <a:lstStyle/>
                    <a:p>
                      <a:pPr algn="ctr"/>
                      <a:r>
                        <a:rPr lang="bg-BG" sz="1800" b="1" kern="1200" dirty="0" smtClean="0">
                          <a:solidFill>
                            <a:schemeClr val="dk1"/>
                          </a:solidFill>
                          <a:latin typeface="Helen Bg Light" panose="02000003080000020004" pitchFamily="50" charset="-52"/>
                          <a:ea typeface="+mn-ea"/>
                          <a:cs typeface="+mn-cs"/>
                        </a:rPr>
                        <a:t>Специализирани териториални администрации  по смисъла на чл. 38, ал. 2, т. 3 на Закона за администрацията</a:t>
                      </a:r>
                      <a:endParaRPr lang="bg-BG" sz="1800" b="1" kern="1200" dirty="0">
                        <a:solidFill>
                          <a:schemeClr val="dk1"/>
                        </a:solidFill>
                        <a:latin typeface="Helen Bg Light" panose="02000003080000020004" pitchFamily="50" charset="-52"/>
                        <a:ea typeface="+mn-ea"/>
                        <a:cs typeface="+mn-cs"/>
                      </a:endParaRPr>
                    </a:p>
                  </a:txBody>
                  <a:tcPr anchor="ctr"/>
                </a:tc>
                <a:tc>
                  <a:txBody>
                    <a:bodyPr/>
                    <a:lstStyle/>
                    <a:p>
                      <a:pPr marL="285750" lvl="0" indent="-285750" algn="just">
                        <a:spcAft>
                          <a:spcPts val="600"/>
                        </a:spcAft>
                        <a:buFont typeface="Wingdings" panose="05000000000000000000" pitchFamily="2" charset="2"/>
                        <a:buChar char="Ø"/>
                      </a:pPr>
                      <a:r>
                        <a:rPr lang="bg-BG" sz="1800" b="1" kern="1200" dirty="0" smtClean="0">
                          <a:solidFill>
                            <a:schemeClr val="dk1"/>
                          </a:solidFill>
                          <a:latin typeface="Helen Bg Light" panose="02000003080000020004" pitchFamily="50" charset="-52"/>
                          <a:ea typeface="+mn-ea"/>
                          <a:cs typeface="+mn-cs"/>
                        </a:rPr>
                        <a:t>администрации</a:t>
                      </a:r>
                      <a:r>
                        <a:rPr lang="bg-BG" sz="2100" kern="1200" dirty="0" smtClean="0">
                          <a:solidFill>
                            <a:schemeClr val="dk1"/>
                          </a:solidFill>
                          <a:effectLst/>
                          <a:latin typeface="Helen Bg Light" panose="02000003080000020004" pitchFamily="50" charset="-52"/>
                          <a:ea typeface="+mn-ea"/>
                          <a:cs typeface="+mn-cs"/>
                        </a:rPr>
                        <a:t> на </a:t>
                      </a:r>
                      <a:r>
                        <a:rPr lang="bg-BG" sz="1800" b="1" kern="1200" dirty="0" smtClean="0">
                          <a:solidFill>
                            <a:schemeClr val="dk1"/>
                          </a:solidFill>
                          <a:latin typeface="Helen Bg Light" panose="02000003080000020004" pitchFamily="50" charset="-52"/>
                          <a:ea typeface="+mn-ea"/>
                          <a:cs typeface="+mn-cs"/>
                        </a:rPr>
                        <a:t>изпълнителната власт, които имат в структурата си териториални звена/поделения;</a:t>
                      </a:r>
                    </a:p>
                    <a:p>
                      <a:pPr marL="285750" lvl="0" indent="-285750" algn="just">
                        <a:spcAft>
                          <a:spcPts val="600"/>
                        </a:spcAft>
                        <a:buFont typeface="Wingdings" panose="05000000000000000000" pitchFamily="2" charset="2"/>
                        <a:buChar char="Ø"/>
                      </a:pPr>
                      <a:r>
                        <a:rPr lang="bg-BG" sz="1800" b="1" kern="1200" dirty="0" smtClean="0">
                          <a:solidFill>
                            <a:schemeClr val="dk1"/>
                          </a:solidFill>
                          <a:latin typeface="Helen Bg Light" panose="02000003080000020004" pitchFamily="50" charset="-52"/>
                          <a:ea typeface="+mn-ea"/>
                          <a:cs typeface="+mn-cs"/>
                        </a:rPr>
                        <a:t>администрации на изпълнителната власт, към чиято структура са създадени като юридически лица с нормативен акт или по ред, определен в нормативен акт, териториални администрации;</a:t>
                      </a:r>
                    </a:p>
                    <a:p>
                      <a:pPr marL="285750" lvl="0" indent="-285750" algn="just">
                        <a:spcAft>
                          <a:spcPts val="600"/>
                        </a:spcAft>
                        <a:buFont typeface="Wingdings" panose="05000000000000000000" pitchFamily="2" charset="2"/>
                        <a:buChar char="Ø"/>
                      </a:pPr>
                      <a:r>
                        <a:rPr lang="bg-BG" sz="1800" b="1" kern="1200" dirty="0" smtClean="0">
                          <a:solidFill>
                            <a:schemeClr val="dk1"/>
                          </a:solidFill>
                          <a:latin typeface="Helen Bg Light" panose="02000003080000020004" pitchFamily="50" charset="-52"/>
                          <a:ea typeface="+mn-ea"/>
                          <a:cs typeface="+mn-cs"/>
                        </a:rPr>
                        <a:t>териториални администрации на изпълнителната власт, създадени като юридически лица с нормативен акт или по ред, определен в нормативен акт, с изключение на областните и общинските администрации.</a:t>
                      </a:r>
                      <a:endParaRPr lang="bg-BG" dirty="0">
                        <a:latin typeface="Helen Bg Light" panose="02000003080000020004" pitchFamily="50" charset="-52"/>
                      </a:endParaRPr>
                    </a:p>
                  </a:txBody>
                  <a:tcPr anchor="ctr"/>
                </a:tc>
                <a:extLst>
                  <a:ext uri="{0D108BD9-81ED-4DB2-BD59-A6C34878D82A}">
                    <a16:rowId xmlns:a16="http://schemas.microsoft.com/office/drawing/2014/main" val="3201520087"/>
                  </a:ext>
                </a:extLst>
              </a:tr>
            </a:tbl>
          </a:graphicData>
        </a:graphic>
      </p:graphicFrame>
      <p:graphicFrame>
        <p:nvGraphicFramePr>
          <p:cNvPr id="2" name="Table 1"/>
          <p:cNvGraphicFramePr>
            <a:graphicFrameLocks noGrp="1"/>
          </p:cNvGraphicFramePr>
          <p:nvPr>
            <p:extLst/>
          </p:nvPr>
        </p:nvGraphicFramePr>
        <p:xfrm>
          <a:off x="153981" y="5412488"/>
          <a:ext cx="10436695" cy="2011680"/>
        </p:xfrm>
        <a:graphic>
          <a:graphicData uri="http://schemas.openxmlformats.org/drawingml/2006/table">
            <a:tbl>
              <a:tblPr firstRow="1" bandRow="1">
                <a:tableStyleId>{F5AB1C69-6EDB-4FF4-983F-18BD219EF322}</a:tableStyleId>
              </a:tblPr>
              <a:tblGrid>
                <a:gridCol w="1520311">
                  <a:extLst>
                    <a:ext uri="{9D8B030D-6E8A-4147-A177-3AD203B41FA5}">
                      <a16:colId xmlns:a16="http://schemas.microsoft.com/office/drawing/2014/main" val="20000"/>
                    </a:ext>
                  </a:extLst>
                </a:gridCol>
                <a:gridCol w="2880320">
                  <a:extLst>
                    <a:ext uri="{9D8B030D-6E8A-4147-A177-3AD203B41FA5}">
                      <a16:colId xmlns:a16="http://schemas.microsoft.com/office/drawing/2014/main" val="20001"/>
                    </a:ext>
                  </a:extLst>
                </a:gridCol>
                <a:gridCol w="6036064">
                  <a:extLst>
                    <a:ext uri="{9D8B030D-6E8A-4147-A177-3AD203B41FA5}">
                      <a16:colId xmlns:a16="http://schemas.microsoft.com/office/drawing/2014/main" val="20002"/>
                    </a:ext>
                  </a:extLst>
                </a:gridCol>
              </a:tblGrid>
              <a:tr h="1166771">
                <a:tc>
                  <a:txBody>
                    <a:bodyPr/>
                    <a:lstStyle/>
                    <a:p>
                      <a:pPr algn="l"/>
                      <a:r>
                        <a:rPr lang="bg-BG" sz="1800" b="1" kern="1200" dirty="0" smtClean="0">
                          <a:solidFill>
                            <a:schemeClr val="dk1"/>
                          </a:solidFill>
                          <a:latin typeface="Helen Bg Light" panose="02000003080000020004" pitchFamily="50" charset="-52"/>
                          <a:ea typeface="+mn-ea"/>
                          <a:cs typeface="+mn-cs"/>
                        </a:rPr>
                        <a:t>ЦЕЛЕВИ ГРУПИ</a:t>
                      </a:r>
                      <a:endParaRPr lang="bg-BG" sz="1800" b="1" kern="1200" dirty="0">
                        <a:solidFill>
                          <a:schemeClr val="dk1"/>
                        </a:solidFill>
                        <a:latin typeface="Helen Bg Light" panose="02000003080000020004" pitchFamily="50" charset="-52"/>
                        <a:ea typeface="+mn-ea"/>
                        <a:cs typeface="+mn-cs"/>
                      </a:endParaRPr>
                    </a:p>
                  </a:txBody>
                  <a:tcPr anchor="ctr"/>
                </a:tc>
                <a:tc>
                  <a:txBody>
                    <a:bodyPr/>
                    <a:lstStyle/>
                    <a:p>
                      <a:pPr algn="ctr"/>
                      <a:r>
                        <a:rPr lang="bg-BG" sz="1800" b="1" kern="1200" noProof="0" dirty="0" smtClean="0">
                          <a:solidFill>
                            <a:schemeClr val="dk1"/>
                          </a:solidFill>
                          <a:latin typeface="Helen Bg Light" panose="02000003080000020004" pitchFamily="50" charset="-52"/>
                          <a:ea typeface="+mn-ea"/>
                          <a:cs typeface="+mn-cs"/>
                        </a:rPr>
                        <a:t>Служители на/в специализирани териториални администрации  по смисъла на чл. 38, ал. 2, т. 3 на Закона за администрацията</a:t>
                      </a:r>
                      <a:endParaRPr lang="bg-BG" sz="1800" b="1" kern="1200" noProof="0" dirty="0">
                        <a:solidFill>
                          <a:schemeClr val="dk1"/>
                        </a:solidFill>
                        <a:latin typeface="Helen Bg Light" panose="02000003080000020004" pitchFamily="50" charset="-52"/>
                        <a:ea typeface="+mn-ea"/>
                        <a:cs typeface="+mn-cs"/>
                      </a:endParaRPr>
                    </a:p>
                  </a:txBody>
                  <a:tcPr anchor="ctr"/>
                </a:tc>
                <a:tc>
                  <a:txBody>
                    <a:bodyPr/>
                    <a:lstStyle/>
                    <a:p>
                      <a:pPr marL="285750" indent="-285750" algn="just">
                        <a:buFont typeface="Wingdings" panose="05000000000000000000" pitchFamily="2" charset="2"/>
                        <a:buChar char="Ø"/>
                      </a:pPr>
                      <a:r>
                        <a:rPr lang="bg-BG" sz="1800" b="1" kern="1200" noProof="0" dirty="0" smtClean="0">
                          <a:solidFill>
                            <a:schemeClr val="dk1"/>
                          </a:solidFill>
                          <a:latin typeface="Helen Bg Light" panose="02000003080000020004" pitchFamily="50" charset="-52"/>
                          <a:ea typeface="+mn-ea"/>
                          <a:cs typeface="+mn-cs"/>
                        </a:rPr>
                        <a:t>служители в териториални звена/поделения на администрацията-кандидат;</a:t>
                      </a:r>
                    </a:p>
                    <a:p>
                      <a:pPr marL="285750" indent="-285750" algn="just">
                        <a:buFont typeface="Wingdings" panose="05000000000000000000" pitchFamily="2" charset="2"/>
                        <a:buChar char="Ø"/>
                      </a:pPr>
                      <a:r>
                        <a:rPr lang="bg-BG" sz="1800" b="1" kern="1200" noProof="0" dirty="0" smtClean="0">
                          <a:solidFill>
                            <a:schemeClr val="dk1"/>
                          </a:solidFill>
                          <a:latin typeface="Helen Bg Light" panose="02000003080000020004" pitchFamily="50" charset="-52"/>
                          <a:ea typeface="+mn-ea"/>
                          <a:cs typeface="+mn-cs"/>
                        </a:rPr>
                        <a:t>служители в териториални администрации към структурата на администрацията-кандидат;</a:t>
                      </a:r>
                    </a:p>
                    <a:p>
                      <a:pPr marL="285750" indent="-285750" algn="just">
                        <a:buFont typeface="Wingdings" panose="05000000000000000000" pitchFamily="2" charset="2"/>
                        <a:buChar char="Ø"/>
                      </a:pPr>
                      <a:r>
                        <a:rPr lang="bg-BG" sz="1800" b="1" kern="1200" noProof="0" dirty="0" smtClean="0">
                          <a:solidFill>
                            <a:schemeClr val="dk1"/>
                          </a:solidFill>
                          <a:latin typeface="Helen Bg Light" panose="02000003080000020004" pitchFamily="50" charset="-52"/>
                          <a:ea typeface="+mn-ea"/>
                          <a:cs typeface="+mn-cs"/>
                        </a:rPr>
                        <a:t>служители в териториална администрация-кандидат</a:t>
                      </a:r>
                      <a:endParaRPr lang="bg-BG" sz="1800" b="1" kern="1200" noProof="0" dirty="0">
                        <a:solidFill>
                          <a:schemeClr val="dk1"/>
                        </a:solidFill>
                        <a:latin typeface="Helen Bg Light" panose="02000003080000020004" pitchFamily="50" charset="-52"/>
                        <a:ea typeface="+mn-ea"/>
                        <a:cs typeface="+mn-cs"/>
                      </a:endParaRPr>
                    </a:p>
                  </a:txBody>
                  <a:tcPr anchor="ct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759742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153981" y="102330"/>
            <a:ext cx="10342403" cy="1104015"/>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marL="630238" indent="95250" algn="ctr">
              <a:spcAft>
                <a:spcPts val="1000"/>
              </a:spcAft>
              <a:buFont typeface="Wingdings" panose="05000000000000000000" pitchFamily="2" charset="2"/>
              <a:buChar char="Ø"/>
            </a:pPr>
            <a:r>
              <a:rPr lang="bg-BG" sz="2000" b="1" dirty="0" smtClean="0">
                <a:latin typeface="Helen Bg" panose="020B0800050000020004" pitchFamily="34" charset="-52"/>
              </a:rPr>
              <a:t>ПРОМЯНА НА ПРИМЕРНИТЕ ДОПУСТИМИ ДЕЙНОСТИ</a:t>
            </a:r>
            <a:endParaRPr lang="bg-BG" sz="2000" b="1" dirty="0">
              <a:latin typeface="Helen Bg" panose="020B0800050000020004" pitchFamily="34" charset="-52"/>
            </a:endParaRPr>
          </a:p>
        </p:txBody>
      </p:sp>
      <p:pic>
        <p:nvPicPr>
          <p:cNvPr id="3" name="Picture 2"/>
          <p:cNvPicPr>
            <a:picLocks noChangeAspect="1"/>
          </p:cNvPicPr>
          <p:nvPr/>
        </p:nvPicPr>
        <p:blipFill>
          <a:blip r:embed="rId3"/>
          <a:stretch>
            <a:fillRect/>
          </a:stretch>
        </p:blipFill>
        <p:spPr>
          <a:xfrm>
            <a:off x="18108" y="1332360"/>
            <a:ext cx="2209965" cy="1584176"/>
          </a:xfrm>
          <a:prstGeom prst="rect">
            <a:avLst/>
          </a:prstGeom>
        </p:spPr>
      </p:pic>
      <p:grpSp>
        <p:nvGrpSpPr>
          <p:cNvPr id="9" name="Group 2"/>
          <p:cNvGrpSpPr>
            <a:grpSpLocks/>
          </p:cNvGrpSpPr>
          <p:nvPr/>
        </p:nvGrpSpPr>
        <p:grpSpPr bwMode="auto">
          <a:xfrm>
            <a:off x="0" y="6804967"/>
            <a:ext cx="10660063" cy="661988"/>
            <a:chOff x="23879" y="252238"/>
            <a:chExt cx="11787046" cy="878400"/>
          </a:xfrm>
        </p:grpSpPr>
        <p:pic>
          <p:nvPicPr>
            <p:cNvPr id="11" name="Picture 1"/>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0"/>
            <p:cNvPicPr>
              <a:picLocks noChangeAspect="1"/>
            </p:cNvPicPr>
            <p:nvPr/>
          </p:nvPicPr>
          <p:blipFill>
            <a:blip r:embed="rId5">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1"/>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2"/>
            <p:cNvPicPr>
              <a:picLocks noChangeAspect="1"/>
            </p:cNvPicPr>
            <p:nvPr/>
          </p:nvPicPr>
          <p:blipFill>
            <a:blip r:embed="rId5">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2" name="Table 1"/>
          <p:cNvGraphicFramePr>
            <a:graphicFrameLocks noGrp="1"/>
          </p:cNvGraphicFramePr>
          <p:nvPr>
            <p:extLst>
              <p:ext uri="{D42A27DB-BD31-4B8C-83A1-F6EECF244321}">
                <p14:modId xmlns:p14="http://schemas.microsoft.com/office/powerpoint/2010/main" val="2815713043"/>
              </p:ext>
            </p:extLst>
          </p:nvPr>
        </p:nvGraphicFramePr>
        <p:xfrm>
          <a:off x="2525565" y="1332360"/>
          <a:ext cx="7970819" cy="4898508"/>
        </p:xfrm>
        <a:graphic>
          <a:graphicData uri="http://schemas.openxmlformats.org/drawingml/2006/table">
            <a:tbl>
              <a:tblPr firstRow="1" bandRow="1">
                <a:tableStyleId>{F5AB1C69-6EDB-4FF4-983F-18BD219EF322}</a:tableStyleId>
              </a:tblPr>
              <a:tblGrid>
                <a:gridCol w="1596999">
                  <a:extLst>
                    <a:ext uri="{9D8B030D-6E8A-4147-A177-3AD203B41FA5}">
                      <a16:colId xmlns:a16="http://schemas.microsoft.com/office/drawing/2014/main" val="3396646525"/>
                    </a:ext>
                  </a:extLst>
                </a:gridCol>
                <a:gridCol w="2520280">
                  <a:extLst>
                    <a:ext uri="{9D8B030D-6E8A-4147-A177-3AD203B41FA5}">
                      <a16:colId xmlns:a16="http://schemas.microsoft.com/office/drawing/2014/main" val="3836495150"/>
                    </a:ext>
                  </a:extLst>
                </a:gridCol>
                <a:gridCol w="3853540">
                  <a:extLst>
                    <a:ext uri="{9D8B030D-6E8A-4147-A177-3AD203B41FA5}">
                      <a16:colId xmlns:a16="http://schemas.microsoft.com/office/drawing/2014/main" val="987917062"/>
                    </a:ext>
                  </a:extLst>
                </a:gridCol>
              </a:tblGrid>
              <a:tr h="646548">
                <a:tc>
                  <a:txBody>
                    <a:bodyPr/>
                    <a:lstStyle/>
                    <a:p>
                      <a:pPr algn="ctr"/>
                      <a:r>
                        <a:rPr lang="bg-BG" dirty="0" smtClean="0">
                          <a:latin typeface="Helen Bg Light" panose="02000003080000020004" pitchFamily="50" charset="-52"/>
                        </a:rPr>
                        <a:t>ПРОМЯНА</a:t>
                      </a:r>
                      <a:endParaRPr lang="bg-BG" dirty="0">
                        <a:latin typeface="Helen Bg Light" panose="02000003080000020004" pitchFamily="50" charset="-52"/>
                      </a:endParaRPr>
                    </a:p>
                  </a:txBody>
                  <a:tcPr anchor="ctr"/>
                </a:tc>
                <a:tc>
                  <a:txBody>
                    <a:bodyPr/>
                    <a:lstStyle/>
                    <a:p>
                      <a:pPr algn="ctr"/>
                      <a:r>
                        <a:rPr lang="bg-BG" sz="2100" b="1" kern="1200" dirty="0" smtClean="0">
                          <a:solidFill>
                            <a:schemeClr val="lt1"/>
                          </a:solidFill>
                          <a:effectLst/>
                          <a:latin typeface="Helen Bg Light" panose="02000003080000020004" pitchFamily="50" charset="-52"/>
                          <a:ea typeface="+mn-ea"/>
                          <a:cs typeface="+mn-cs"/>
                        </a:rPr>
                        <a:t>ПРЕДИ</a:t>
                      </a:r>
                      <a:endParaRPr lang="bg-BG" dirty="0">
                        <a:latin typeface="Helen Bg Light" panose="02000003080000020004" pitchFamily="50" charset="-52"/>
                      </a:endParaRPr>
                    </a:p>
                  </a:txBody>
                  <a:tcPr anchor="ctr"/>
                </a:tc>
                <a:tc>
                  <a:txBody>
                    <a:bodyPr/>
                    <a:lstStyle/>
                    <a:p>
                      <a:pPr algn="ctr"/>
                      <a:r>
                        <a:rPr lang="bg-BG" sz="2100" b="1" kern="1200" dirty="0" smtClean="0">
                          <a:solidFill>
                            <a:schemeClr val="lt1"/>
                          </a:solidFill>
                          <a:effectLst/>
                          <a:latin typeface="Helen Bg Light" panose="02000003080000020004" pitchFamily="50" charset="-52"/>
                          <a:ea typeface="+mn-ea"/>
                          <a:cs typeface="+mn-cs"/>
                        </a:rPr>
                        <a:t>СЕГА</a:t>
                      </a:r>
                      <a:endParaRPr lang="bg-BG" dirty="0">
                        <a:latin typeface="Helen Bg Light" panose="02000003080000020004" pitchFamily="50" charset="-52"/>
                      </a:endParaRPr>
                    </a:p>
                  </a:txBody>
                  <a:tcPr anchor="ctr"/>
                </a:tc>
                <a:extLst>
                  <a:ext uri="{0D108BD9-81ED-4DB2-BD59-A6C34878D82A}">
                    <a16:rowId xmlns:a16="http://schemas.microsoft.com/office/drawing/2014/main" val="1100548341"/>
                  </a:ext>
                </a:extLst>
              </a:tr>
              <a:tr h="4177987">
                <a:tc>
                  <a:txBody>
                    <a:bodyPr/>
                    <a:lstStyle/>
                    <a:p>
                      <a:pPr algn="ctr"/>
                      <a:r>
                        <a:rPr lang="bg-BG" sz="1800" b="1" kern="1200" dirty="0" smtClean="0">
                          <a:solidFill>
                            <a:schemeClr val="dk1"/>
                          </a:solidFill>
                          <a:latin typeface="Helen Bg Light" panose="02000003080000020004" pitchFamily="50" charset="-52"/>
                          <a:ea typeface="+mn-ea"/>
                          <a:cs typeface="+mn-cs"/>
                        </a:rPr>
                        <a:t>ПРИМЕРНИ ДОПУСТИМИ ДЕЙНОСТИ</a:t>
                      </a:r>
                      <a:endParaRPr lang="bg-BG" sz="1800" b="1" kern="1200" dirty="0">
                        <a:solidFill>
                          <a:schemeClr val="dk1"/>
                        </a:solidFill>
                        <a:latin typeface="Helen Bg Light" panose="02000003080000020004" pitchFamily="50" charset="-52"/>
                        <a:ea typeface="+mn-ea"/>
                        <a:cs typeface="+mn-cs"/>
                      </a:endParaRPr>
                    </a:p>
                  </a:txBody>
                  <a:tcPr anchor="ctr"/>
                </a:tc>
                <a:tc>
                  <a:txBody>
                    <a:bodyPr/>
                    <a:lstStyle/>
                    <a:p>
                      <a:pPr algn="ctr"/>
                      <a:r>
                        <a:rPr lang="bg-BG" sz="1800" b="1" kern="1200" dirty="0" smtClean="0">
                          <a:solidFill>
                            <a:schemeClr val="dk1"/>
                          </a:solidFill>
                          <a:latin typeface="Helen Bg Light" panose="02000003080000020004" pitchFamily="50" charset="-52"/>
                          <a:ea typeface="+mn-ea"/>
                          <a:cs typeface="+mn-cs"/>
                        </a:rPr>
                        <a:t>Организиране, провеждане и участие в специализирани обучения, които са пряко свързани със специфичната дейност на съответната специализирана териториална администрация.</a:t>
                      </a:r>
                      <a:endParaRPr lang="bg-BG" sz="1800" b="1" kern="1200" dirty="0">
                        <a:solidFill>
                          <a:schemeClr val="dk1"/>
                        </a:solidFill>
                        <a:latin typeface="Helen Bg Light" panose="02000003080000020004" pitchFamily="50" charset="-52"/>
                        <a:ea typeface="+mn-ea"/>
                        <a:cs typeface="+mn-cs"/>
                      </a:endParaRPr>
                    </a:p>
                  </a:txBody>
                  <a:tcPr anchor="ctr"/>
                </a:tc>
                <a:tc>
                  <a:txBody>
                    <a:bodyPr/>
                    <a:lstStyle/>
                    <a:p>
                      <a:pPr algn="ctr"/>
                      <a:r>
                        <a:rPr lang="bg-BG" sz="1800" b="1" kern="1200" dirty="0" smtClean="0">
                          <a:solidFill>
                            <a:schemeClr val="dk1"/>
                          </a:solidFill>
                          <a:latin typeface="Helen Bg Light" panose="02000003080000020004" pitchFamily="50" charset="-52"/>
                          <a:ea typeface="+mn-ea"/>
                          <a:cs typeface="+mn-cs"/>
                        </a:rPr>
                        <a:t>Организиране, провеждане и участие в специализирани обучения за служителите в териториалните звена/поделения на кандидата, в териториални администрации към структурата на кандидата или в структурата на териториална администрация-кандидат. Дейностите са допустими, ако предвидените в тях обучения са пряко свързани със специфичната дейност на съответните териториални звена/структури</a:t>
                      </a:r>
                      <a:r>
                        <a:rPr lang="bg-BG" sz="2100" kern="1200" dirty="0" smtClean="0">
                          <a:solidFill>
                            <a:schemeClr val="dk1"/>
                          </a:solidFill>
                          <a:effectLst/>
                          <a:latin typeface="Helen Bg Light" panose="02000003080000020004" pitchFamily="50" charset="-52"/>
                          <a:ea typeface="+mn-ea"/>
                          <a:cs typeface="+mn-cs"/>
                        </a:rPr>
                        <a:t>.</a:t>
                      </a:r>
                      <a:endParaRPr lang="bg-BG" sz="1800" b="1" kern="1200" dirty="0">
                        <a:solidFill>
                          <a:schemeClr val="dk1"/>
                        </a:solidFill>
                        <a:latin typeface="Helen Bg Light" panose="02000003080000020004" pitchFamily="50" charset="-52"/>
                        <a:ea typeface="+mn-ea"/>
                        <a:cs typeface="+mn-cs"/>
                      </a:endParaRPr>
                    </a:p>
                  </a:txBody>
                  <a:tcPr anchor="ctr"/>
                </a:tc>
                <a:extLst>
                  <a:ext uri="{0D108BD9-81ED-4DB2-BD59-A6C34878D82A}">
                    <a16:rowId xmlns:a16="http://schemas.microsoft.com/office/drawing/2014/main" val="2308902787"/>
                  </a:ext>
                </a:extLst>
              </a:tr>
            </a:tbl>
          </a:graphicData>
        </a:graphic>
      </p:graphicFrame>
      <p:pic>
        <p:nvPicPr>
          <p:cNvPr id="6" name="Picture 5"/>
          <p:cNvPicPr>
            <a:picLocks noChangeAspect="1"/>
          </p:cNvPicPr>
          <p:nvPr/>
        </p:nvPicPr>
        <p:blipFill>
          <a:blip r:embed="rId6"/>
          <a:stretch>
            <a:fillRect/>
          </a:stretch>
        </p:blipFill>
        <p:spPr>
          <a:xfrm>
            <a:off x="162124" y="4572719"/>
            <a:ext cx="2141223" cy="1284734"/>
          </a:xfrm>
          <a:prstGeom prst="rect">
            <a:avLst/>
          </a:prstGeom>
        </p:spPr>
      </p:pic>
    </p:spTree>
    <p:extLst>
      <p:ext uri="{BB962C8B-B14F-4D97-AF65-F5344CB8AC3E}">
        <p14:creationId xmlns:p14="http://schemas.microsoft.com/office/powerpoint/2010/main" val="17550027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153981" y="102330"/>
            <a:ext cx="10342403" cy="1104015"/>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marL="630238" indent="95250" algn="ctr">
              <a:spcAft>
                <a:spcPts val="1000"/>
              </a:spcAft>
              <a:buFont typeface="Wingdings" panose="05000000000000000000" pitchFamily="2" charset="2"/>
              <a:buChar char="Ø"/>
            </a:pPr>
            <a:endParaRPr lang="bg-BG" sz="2000" b="1" dirty="0" smtClean="0">
              <a:latin typeface="Helen Bg" panose="020B0800050000020004" pitchFamily="34" charset="-52"/>
            </a:endParaRPr>
          </a:p>
          <a:p>
            <a:pPr marL="630238" indent="95250" algn="ctr">
              <a:spcAft>
                <a:spcPts val="1000"/>
              </a:spcAft>
              <a:buFont typeface="Wingdings" panose="05000000000000000000" pitchFamily="2" charset="2"/>
              <a:buChar char="Ø"/>
            </a:pPr>
            <a:r>
              <a:rPr lang="bg-BG" sz="2000" b="1" dirty="0" smtClean="0">
                <a:latin typeface="Helen Bg" panose="020B0800050000020004" pitchFamily="34" charset="-52"/>
              </a:rPr>
              <a:t>Промяна на датата на обявяване на процедурата</a:t>
            </a:r>
          </a:p>
          <a:p>
            <a:pPr marL="630238" indent="95250" algn="ctr">
              <a:spcAft>
                <a:spcPts val="1000"/>
              </a:spcAft>
              <a:buFont typeface="Wingdings" panose="05000000000000000000" pitchFamily="2" charset="2"/>
              <a:buChar char="Ø"/>
            </a:pPr>
            <a:r>
              <a:rPr lang="bg-BG" sz="2000" b="1" dirty="0">
                <a:latin typeface="Helen Bg" panose="020B0800050000020004" pitchFamily="34" charset="-52"/>
              </a:rPr>
              <a:t>Промяна на максималния размер на БФП за отделен </a:t>
            </a:r>
            <a:r>
              <a:rPr lang="bg-BG" sz="2000" b="1" dirty="0" smtClean="0">
                <a:latin typeface="Helen Bg" panose="020B0800050000020004" pitchFamily="34" charset="-52"/>
              </a:rPr>
              <a:t>проект</a:t>
            </a:r>
            <a:endParaRPr lang="bg-BG" sz="2000" b="1" dirty="0">
              <a:latin typeface="Helen Bg" panose="020B0800050000020004" pitchFamily="34" charset="-52"/>
            </a:endParaRPr>
          </a:p>
          <a:p>
            <a:pPr marL="630238" indent="95250" algn="ctr">
              <a:spcAft>
                <a:spcPts val="1000"/>
              </a:spcAft>
              <a:buFont typeface="Wingdings" panose="05000000000000000000" pitchFamily="2" charset="2"/>
              <a:buChar char="Ø"/>
            </a:pPr>
            <a:endParaRPr lang="bg-BG" sz="2000" b="1" dirty="0">
              <a:latin typeface="Helen Bg Light" panose="02000003080000020004" pitchFamily="50" charset="-52"/>
            </a:endParaRPr>
          </a:p>
        </p:txBody>
      </p:sp>
      <p:pic>
        <p:nvPicPr>
          <p:cNvPr id="3" name="Picture 2"/>
          <p:cNvPicPr>
            <a:picLocks noChangeAspect="1"/>
          </p:cNvPicPr>
          <p:nvPr/>
        </p:nvPicPr>
        <p:blipFill>
          <a:blip r:embed="rId3"/>
          <a:stretch>
            <a:fillRect/>
          </a:stretch>
        </p:blipFill>
        <p:spPr>
          <a:xfrm>
            <a:off x="18108" y="1332360"/>
            <a:ext cx="2209965" cy="1584176"/>
          </a:xfrm>
          <a:prstGeom prst="rect">
            <a:avLst/>
          </a:prstGeom>
        </p:spPr>
      </p:pic>
      <p:grpSp>
        <p:nvGrpSpPr>
          <p:cNvPr id="9" name="Group 2"/>
          <p:cNvGrpSpPr>
            <a:grpSpLocks/>
          </p:cNvGrpSpPr>
          <p:nvPr/>
        </p:nvGrpSpPr>
        <p:grpSpPr bwMode="auto">
          <a:xfrm>
            <a:off x="0" y="6804967"/>
            <a:ext cx="10660063" cy="661988"/>
            <a:chOff x="23879" y="252238"/>
            <a:chExt cx="11787046" cy="878400"/>
          </a:xfrm>
        </p:grpSpPr>
        <p:pic>
          <p:nvPicPr>
            <p:cNvPr id="11" name="Picture 1"/>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0"/>
            <p:cNvPicPr>
              <a:picLocks noChangeAspect="1"/>
            </p:cNvPicPr>
            <p:nvPr/>
          </p:nvPicPr>
          <p:blipFill>
            <a:blip r:embed="rId5">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1"/>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2"/>
            <p:cNvPicPr>
              <a:picLocks noChangeAspect="1"/>
            </p:cNvPicPr>
            <p:nvPr/>
          </p:nvPicPr>
          <p:blipFill>
            <a:blip r:embed="rId5">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2" name="Table 1"/>
          <p:cNvGraphicFramePr>
            <a:graphicFrameLocks noGrp="1"/>
          </p:cNvGraphicFramePr>
          <p:nvPr>
            <p:extLst>
              <p:ext uri="{D42A27DB-BD31-4B8C-83A1-F6EECF244321}">
                <p14:modId xmlns:p14="http://schemas.microsoft.com/office/powerpoint/2010/main" val="3802520982"/>
              </p:ext>
            </p:extLst>
          </p:nvPr>
        </p:nvGraphicFramePr>
        <p:xfrm>
          <a:off x="2394373" y="2101097"/>
          <a:ext cx="8102012" cy="3551742"/>
        </p:xfrm>
        <a:graphic>
          <a:graphicData uri="http://schemas.openxmlformats.org/drawingml/2006/table">
            <a:tbl>
              <a:tblPr firstRow="1" bandRow="1">
                <a:tableStyleId>{F5AB1C69-6EDB-4FF4-983F-18BD219EF322}</a:tableStyleId>
              </a:tblPr>
              <a:tblGrid>
                <a:gridCol w="1728191">
                  <a:extLst>
                    <a:ext uri="{9D8B030D-6E8A-4147-A177-3AD203B41FA5}">
                      <a16:colId xmlns:a16="http://schemas.microsoft.com/office/drawing/2014/main" val="3396646525"/>
                    </a:ext>
                  </a:extLst>
                </a:gridCol>
                <a:gridCol w="2456855">
                  <a:extLst>
                    <a:ext uri="{9D8B030D-6E8A-4147-A177-3AD203B41FA5}">
                      <a16:colId xmlns:a16="http://schemas.microsoft.com/office/drawing/2014/main" val="3836495150"/>
                    </a:ext>
                  </a:extLst>
                </a:gridCol>
                <a:gridCol w="3916966">
                  <a:extLst>
                    <a:ext uri="{9D8B030D-6E8A-4147-A177-3AD203B41FA5}">
                      <a16:colId xmlns:a16="http://schemas.microsoft.com/office/drawing/2014/main" val="987917062"/>
                    </a:ext>
                  </a:extLst>
                </a:gridCol>
              </a:tblGrid>
              <a:tr h="406991">
                <a:tc>
                  <a:txBody>
                    <a:bodyPr/>
                    <a:lstStyle/>
                    <a:p>
                      <a:pPr algn="ctr"/>
                      <a:r>
                        <a:rPr lang="bg-BG" dirty="0" smtClean="0"/>
                        <a:t>ПРОМЯНА</a:t>
                      </a:r>
                      <a:endParaRPr lang="bg-BG" dirty="0"/>
                    </a:p>
                  </a:txBody>
                  <a:tcPr anchor="ctr"/>
                </a:tc>
                <a:tc>
                  <a:txBody>
                    <a:bodyPr/>
                    <a:lstStyle/>
                    <a:p>
                      <a:pPr algn="ctr"/>
                      <a:r>
                        <a:rPr lang="bg-BG" sz="2100" b="1" kern="1200" dirty="0" smtClean="0">
                          <a:solidFill>
                            <a:schemeClr val="lt1"/>
                          </a:solidFill>
                          <a:effectLst/>
                          <a:latin typeface="+mn-lt"/>
                          <a:ea typeface="+mn-ea"/>
                          <a:cs typeface="+mn-cs"/>
                        </a:rPr>
                        <a:t>ПРЕДИ</a:t>
                      </a:r>
                      <a:endParaRPr lang="bg-BG" dirty="0"/>
                    </a:p>
                  </a:txBody>
                  <a:tcPr anchor="ctr"/>
                </a:tc>
                <a:tc>
                  <a:txBody>
                    <a:bodyPr/>
                    <a:lstStyle/>
                    <a:p>
                      <a:pPr algn="ctr"/>
                      <a:r>
                        <a:rPr lang="bg-BG" sz="2100" b="1" kern="1200" dirty="0" smtClean="0">
                          <a:solidFill>
                            <a:schemeClr val="lt1"/>
                          </a:solidFill>
                          <a:effectLst/>
                          <a:latin typeface="+mn-lt"/>
                          <a:ea typeface="+mn-ea"/>
                          <a:cs typeface="+mn-cs"/>
                        </a:rPr>
                        <a:t>СЕГА</a:t>
                      </a:r>
                      <a:endParaRPr lang="bg-BG" dirty="0"/>
                    </a:p>
                  </a:txBody>
                  <a:tcPr anchor="ctr"/>
                </a:tc>
                <a:extLst>
                  <a:ext uri="{0D108BD9-81ED-4DB2-BD59-A6C34878D82A}">
                    <a16:rowId xmlns:a16="http://schemas.microsoft.com/office/drawing/2014/main" val="1100548341"/>
                  </a:ext>
                </a:extLst>
              </a:tr>
              <a:tr h="1558339">
                <a:tc>
                  <a:txBody>
                    <a:bodyPr/>
                    <a:lstStyle/>
                    <a:p>
                      <a:pPr algn="l"/>
                      <a:r>
                        <a:rPr lang="bg-BG" sz="1800" b="1" kern="1200" dirty="0" smtClean="0">
                          <a:solidFill>
                            <a:schemeClr val="dk1"/>
                          </a:solidFill>
                          <a:latin typeface="Helen Bg Light" panose="02000003080000020004" pitchFamily="50" charset="-52"/>
                          <a:ea typeface="+mn-ea"/>
                          <a:cs typeface="+mn-cs"/>
                        </a:rPr>
                        <a:t>ДАТА НА ОБЯВЯВАНЕ НА ПРОЦЕДУРАТА</a:t>
                      </a:r>
                      <a:endParaRPr lang="bg-BG" sz="1800" b="1" kern="1200" dirty="0">
                        <a:solidFill>
                          <a:schemeClr val="dk1"/>
                        </a:solidFill>
                        <a:latin typeface="Helen Bg Light" panose="02000003080000020004" pitchFamily="50" charset="-52"/>
                        <a:ea typeface="+mn-ea"/>
                        <a:cs typeface="+mn-cs"/>
                      </a:endParaRPr>
                    </a:p>
                  </a:txBody>
                  <a:tcPr anchor="ctr"/>
                </a:tc>
                <a:tc>
                  <a:txBody>
                    <a:bodyPr/>
                    <a:lstStyle/>
                    <a:p>
                      <a:pPr algn="ctr"/>
                      <a:r>
                        <a:rPr lang="bg-BG" sz="1800" b="1" kern="1200" dirty="0" smtClean="0">
                          <a:solidFill>
                            <a:schemeClr val="dk1"/>
                          </a:solidFill>
                          <a:latin typeface="Helen Bg Light" panose="02000003080000020004" pitchFamily="50" charset="-52"/>
                          <a:ea typeface="+mn-ea"/>
                          <a:cs typeface="+mn-cs"/>
                        </a:rPr>
                        <a:t>Второ тримесечие на 2019 г.</a:t>
                      </a:r>
                      <a:endParaRPr lang="bg-BG" sz="1800" b="1" kern="1200" dirty="0">
                        <a:solidFill>
                          <a:schemeClr val="dk1"/>
                        </a:solidFill>
                        <a:latin typeface="Helen Bg Light" panose="02000003080000020004" pitchFamily="50" charset="-52"/>
                        <a:ea typeface="+mn-ea"/>
                        <a:cs typeface="+mn-cs"/>
                      </a:endParaRPr>
                    </a:p>
                  </a:txBody>
                  <a:tcPr anchor="ctr"/>
                </a:tc>
                <a:tc>
                  <a:txBody>
                    <a:bodyPr/>
                    <a:lstStyle/>
                    <a:p>
                      <a:pPr algn="ctr"/>
                      <a:r>
                        <a:rPr lang="bg-BG" sz="1800" b="1" kern="1200" dirty="0" smtClean="0">
                          <a:solidFill>
                            <a:schemeClr val="dk1"/>
                          </a:solidFill>
                          <a:latin typeface="Helen Bg Light" panose="02000003080000020004" pitchFamily="50" charset="-52"/>
                          <a:ea typeface="+mn-ea"/>
                          <a:cs typeface="+mn-cs"/>
                        </a:rPr>
                        <a:t>Трето тримесечие на 2019 г.</a:t>
                      </a:r>
                      <a:endParaRPr lang="bg-BG" sz="1800" b="1" kern="1200" dirty="0">
                        <a:solidFill>
                          <a:schemeClr val="dk1"/>
                        </a:solidFill>
                        <a:latin typeface="Helen Bg Light" panose="02000003080000020004" pitchFamily="50" charset="-52"/>
                        <a:ea typeface="+mn-ea"/>
                        <a:cs typeface="+mn-cs"/>
                      </a:endParaRPr>
                    </a:p>
                  </a:txBody>
                  <a:tcPr anchor="ctr"/>
                </a:tc>
                <a:extLst>
                  <a:ext uri="{0D108BD9-81ED-4DB2-BD59-A6C34878D82A}">
                    <a16:rowId xmlns:a16="http://schemas.microsoft.com/office/drawing/2014/main" val="4054898758"/>
                  </a:ext>
                </a:extLst>
              </a:tr>
              <a:tr h="1581923">
                <a:tc>
                  <a:txBody>
                    <a:bodyPr/>
                    <a:lstStyle/>
                    <a:p>
                      <a:pPr algn="l"/>
                      <a:r>
                        <a:rPr lang="bg-BG" sz="1800" b="1" kern="1200" dirty="0" smtClean="0">
                          <a:solidFill>
                            <a:schemeClr val="dk1"/>
                          </a:solidFill>
                          <a:latin typeface="Helen Bg Light" panose="02000003080000020004" pitchFamily="50" charset="-52"/>
                          <a:ea typeface="+mn-ea"/>
                          <a:cs typeface="+mn-cs"/>
                        </a:rPr>
                        <a:t>МАКСИМАЛЕН РАЗМЕР НА БФП ЗА ОТДЕЛЕН ПРОЕКТ</a:t>
                      </a:r>
                      <a:endParaRPr lang="bg-BG" sz="1800" b="1" kern="1200" dirty="0">
                        <a:solidFill>
                          <a:schemeClr val="dk1"/>
                        </a:solidFill>
                        <a:latin typeface="Helen Bg Light" panose="02000003080000020004" pitchFamily="50" charset="-52"/>
                        <a:ea typeface="+mn-ea"/>
                        <a:cs typeface="+mn-cs"/>
                      </a:endParaRPr>
                    </a:p>
                  </a:txBody>
                  <a:tcPr anchor="ctr"/>
                </a:tc>
                <a:tc>
                  <a:txBody>
                    <a:bodyPr/>
                    <a:lstStyle/>
                    <a:p>
                      <a:pPr algn="ctr"/>
                      <a:r>
                        <a:rPr lang="bg-BG" sz="1800" b="1" kern="1200" dirty="0" smtClean="0">
                          <a:solidFill>
                            <a:schemeClr val="dk1"/>
                          </a:solidFill>
                          <a:latin typeface="Helen Bg Light" panose="02000003080000020004" pitchFamily="50" charset="-52"/>
                          <a:ea typeface="+mn-ea"/>
                          <a:cs typeface="+mn-cs"/>
                        </a:rPr>
                        <a:t>150 000 лв.</a:t>
                      </a:r>
                      <a:endParaRPr lang="bg-BG" sz="1800" b="1" kern="1200" dirty="0">
                        <a:solidFill>
                          <a:schemeClr val="dk1"/>
                        </a:solidFill>
                        <a:latin typeface="Helen Bg Light" panose="02000003080000020004" pitchFamily="50" charset="-52"/>
                        <a:ea typeface="+mn-ea"/>
                        <a:cs typeface="+mn-cs"/>
                      </a:endParaRPr>
                    </a:p>
                  </a:txBody>
                  <a:tcPr anchor="ctr"/>
                </a:tc>
                <a:tc>
                  <a:txBody>
                    <a:bodyPr/>
                    <a:lstStyle/>
                    <a:p>
                      <a:pPr algn="ctr"/>
                      <a:r>
                        <a:rPr lang="bg-BG" sz="1800" b="1" kern="1200" dirty="0" smtClean="0">
                          <a:solidFill>
                            <a:schemeClr val="dk1"/>
                          </a:solidFill>
                          <a:latin typeface="Helen Bg Light" panose="02000003080000020004" pitchFamily="50" charset="-52"/>
                          <a:ea typeface="+mn-ea"/>
                          <a:cs typeface="+mn-cs"/>
                        </a:rPr>
                        <a:t>200 000 лв. </a:t>
                      </a:r>
                      <a:endParaRPr lang="bg-BG" sz="1800" b="1" kern="1200" dirty="0">
                        <a:solidFill>
                          <a:schemeClr val="dk1"/>
                        </a:solidFill>
                        <a:latin typeface="Helen Bg Light" panose="02000003080000020004" pitchFamily="50" charset="-52"/>
                        <a:ea typeface="+mn-ea"/>
                        <a:cs typeface="+mn-cs"/>
                      </a:endParaRPr>
                    </a:p>
                  </a:txBody>
                  <a:tcPr anchor="ctr"/>
                </a:tc>
                <a:extLst>
                  <a:ext uri="{0D108BD9-81ED-4DB2-BD59-A6C34878D82A}">
                    <a16:rowId xmlns:a16="http://schemas.microsoft.com/office/drawing/2014/main" val="2472126856"/>
                  </a:ext>
                </a:extLst>
              </a:tr>
            </a:tbl>
          </a:graphicData>
        </a:graphic>
      </p:graphicFrame>
      <p:pic>
        <p:nvPicPr>
          <p:cNvPr id="6" name="Picture 5"/>
          <p:cNvPicPr>
            <a:picLocks noChangeAspect="1"/>
          </p:cNvPicPr>
          <p:nvPr/>
        </p:nvPicPr>
        <p:blipFill>
          <a:blip r:embed="rId6"/>
          <a:stretch>
            <a:fillRect/>
          </a:stretch>
        </p:blipFill>
        <p:spPr>
          <a:xfrm>
            <a:off x="162124" y="4572719"/>
            <a:ext cx="2141223" cy="1284734"/>
          </a:xfrm>
          <a:prstGeom prst="rect">
            <a:avLst/>
          </a:prstGeom>
        </p:spPr>
      </p:pic>
    </p:spTree>
    <p:extLst>
      <p:ext uri="{BB962C8B-B14F-4D97-AF65-F5344CB8AC3E}">
        <p14:creationId xmlns:p14="http://schemas.microsoft.com/office/powerpoint/2010/main" val="9741123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34132" y="94585"/>
            <a:ext cx="10241660"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eaLnBrk="1" hangingPunct="1">
              <a:defRPr/>
            </a:pPr>
            <a:endParaRPr lang="bg-BG" altLang="bg-BG" sz="2000" b="1" dirty="0" smtClean="0">
              <a:solidFill>
                <a:schemeClr val="bg1"/>
              </a:solidFill>
              <a:latin typeface="Helen Bg Light" panose="02000003080000020004" pitchFamily="50" charset="-52"/>
            </a:endParaRPr>
          </a:p>
          <a:p>
            <a:pPr algn="ctr" eaLnBrk="1" hangingPunct="1"/>
            <a:r>
              <a:rPr lang="bg-BG" sz="2800" dirty="0" smtClean="0">
                <a:solidFill>
                  <a:schemeClr val="bg1"/>
                </a:solidFill>
                <a:latin typeface="Helen Bg Light" panose="02000003080000020004" pitchFamily="50" charset="-52"/>
              </a:rPr>
              <a:t> </a:t>
            </a:r>
            <a:r>
              <a:rPr lang="bg-BG" altLang="bg-BG" sz="2800" dirty="0" smtClean="0">
                <a:solidFill>
                  <a:schemeClr val="bg1"/>
                </a:solidFill>
                <a:latin typeface="Helen Bg Light" panose="02000003080000020004" pitchFamily="50" charset="-52"/>
              </a:rPr>
              <a:t>СКЛЮЧЕНИ </a:t>
            </a:r>
            <a:r>
              <a:rPr lang="bg-BG" altLang="bg-BG" sz="2800" dirty="0" smtClean="0">
                <a:solidFill>
                  <a:schemeClr val="bg1"/>
                </a:solidFill>
                <a:latin typeface="Helen Bg" panose="020B0800050000020004" pitchFamily="34" charset="-52"/>
              </a:rPr>
              <a:t>ДОГОВОРИ/ИЗДАДЕНИ </a:t>
            </a:r>
            <a:r>
              <a:rPr lang="bg-BG" altLang="bg-BG" sz="2800" dirty="0">
                <a:solidFill>
                  <a:schemeClr val="bg1"/>
                </a:solidFill>
                <a:latin typeface="Helen Bg" panose="020B0800050000020004" pitchFamily="34" charset="-52"/>
              </a:rPr>
              <a:t>ЗАПОВЕДИ ЗА БФП </a:t>
            </a:r>
            <a:endParaRPr lang="bg-BG" altLang="bg-BG" sz="2800" dirty="0">
              <a:solidFill>
                <a:schemeClr val="bg1"/>
              </a:solidFill>
              <a:latin typeface="Helen Bg Light" panose="02000003080000020004" pitchFamily="50" charset="-52"/>
            </a:endParaRPr>
          </a:p>
          <a:p>
            <a:pPr eaLnBrk="1" hangingPunct="1"/>
            <a:r>
              <a:rPr lang="bg-BG" sz="2000" dirty="0" smtClean="0">
                <a:solidFill>
                  <a:schemeClr val="bg1"/>
                </a:solidFill>
                <a:latin typeface="Helen Bg Light" panose="02000003080000020004" pitchFamily="50" charset="-52"/>
              </a:rPr>
              <a:t> </a:t>
            </a:r>
            <a:endParaRPr lang="bg-BG" sz="2000" dirty="0"/>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3" name="Diagram 2"/>
          <p:cNvGraphicFramePr/>
          <p:nvPr>
            <p:extLst>
              <p:ext uri="{D42A27DB-BD31-4B8C-83A1-F6EECF244321}">
                <p14:modId xmlns:p14="http://schemas.microsoft.com/office/powerpoint/2010/main" val="1899789717"/>
              </p:ext>
            </p:extLst>
          </p:nvPr>
        </p:nvGraphicFramePr>
        <p:xfrm>
          <a:off x="-1278036" y="1404367"/>
          <a:ext cx="8822069" cy="511256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4" name="TextBox 3"/>
          <p:cNvSpPr txBox="1"/>
          <p:nvPr/>
        </p:nvSpPr>
        <p:spPr>
          <a:xfrm>
            <a:off x="617558" y="3239343"/>
            <a:ext cx="2033097" cy="1338828"/>
          </a:xfrm>
          <a:prstGeom prst="rect">
            <a:avLst/>
          </a:prstGeom>
          <a:noFill/>
        </p:spPr>
        <p:txBody>
          <a:bodyPr wrap="square" rtlCol="0">
            <a:spAutoFit/>
          </a:bodyPr>
          <a:lstStyle/>
          <a:p>
            <a:pPr algn="ctr"/>
            <a:r>
              <a:rPr lang="bg-BG" sz="2700" dirty="0" smtClean="0">
                <a:solidFill>
                  <a:schemeClr val="bg1"/>
                </a:solidFill>
                <a:latin typeface="Helen Bg Light" panose="02000003080000020004" pitchFamily="50" charset="-52"/>
              </a:rPr>
              <a:t>355 сключени договора</a:t>
            </a:r>
            <a:endParaRPr lang="bg-BG" sz="2700" dirty="0">
              <a:solidFill>
                <a:schemeClr val="bg1"/>
              </a:solidFill>
              <a:latin typeface="Helen Bg Light" panose="02000003080000020004" pitchFamily="50" charset="-52"/>
            </a:endParaRPr>
          </a:p>
        </p:txBody>
      </p:sp>
      <p:pic>
        <p:nvPicPr>
          <p:cNvPr id="10" name="Picture 9" descr="Ð ÐµÐ·ÑÐ»ÑÐ°Ñ Ñ Ð¸Ð·Ð¾Ð±ÑÐ°Ð¶ÐµÐ½Ð¸Ðµ Ð·Ð° keep calm and project"/>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544033" y="2340471"/>
            <a:ext cx="2667000" cy="266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16331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6"/>
          <p:cNvSpPr txBox="1">
            <a:spLocks noChangeArrowheads="1"/>
          </p:cNvSpPr>
          <p:nvPr/>
        </p:nvSpPr>
        <p:spPr bwMode="auto">
          <a:xfrm>
            <a:off x="2505835" y="180231"/>
            <a:ext cx="633923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bg-BG" altLang="bg-BG" sz="2400" b="1" dirty="0" smtClean="0">
                <a:solidFill>
                  <a:schemeClr val="bg1"/>
                </a:solidFill>
                <a:latin typeface="Helen Bg" panose="020B0800050000020004" pitchFamily="34" charset="-52"/>
              </a:rPr>
              <a:t>ПРОЦЕДУРИ С ЦЕЛЕВИ ГРУПИ СЛУЖИТЕЛИ ОТ</a:t>
            </a:r>
          </a:p>
          <a:p>
            <a:pPr algn="ctr" eaLnBrk="1" hangingPunct="1"/>
            <a:r>
              <a:rPr lang="bg-BG" altLang="bg-BG" sz="2400" b="1" dirty="0" smtClean="0">
                <a:solidFill>
                  <a:schemeClr val="bg1"/>
                </a:solidFill>
                <a:latin typeface="Helen Bg" panose="020B0800050000020004" pitchFamily="34" charset="-52"/>
              </a:rPr>
              <a:t>РАЙОНИТЕ ЗА ПЛАНИРАНЕ</a:t>
            </a:r>
            <a:endParaRPr lang="bg-BG" altLang="bg-BG" sz="2400" dirty="0">
              <a:solidFill>
                <a:schemeClr val="bg1"/>
              </a:solidFill>
              <a:latin typeface="Helen Bg Light" panose="02000003080000020004" pitchFamily="50" charset="-52"/>
            </a:endParaRPr>
          </a:p>
        </p:txBody>
      </p:sp>
      <p:graphicFrame>
        <p:nvGraphicFramePr>
          <p:cNvPr id="12" name="Chart 11"/>
          <p:cNvGraphicFramePr>
            <a:graphicFrameLocks/>
          </p:cNvGraphicFramePr>
          <p:nvPr>
            <p:extLst/>
          </p:nvPr>
        </p:nvGraphicFramePr>
        <p:xfrm>
          <a:off x="450156" y="1026616"/>
          <a:ext cx="9865096" cy="559663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Chart 9"/>
          <p:cNvGraphicFramePr>
            <a:graphicFrameLocks/>
          </p:cNvGraphicFramePr>
          <p:nvPr>
            <p:extLst/>
          </p:nvPr>
        </p:nvGraphicFramePr>
        <p:xfrm>
          <a:off x="450156" y="1017759"/>
          <a:ext cx="9683438" cy="5605492"/>
        </p:xfrm>
        <a:graphic>
          <a:graphicData uri="http://schemas.openxmlformats.org/drawingml/2006/chart">
            <c:chart xmlns:c="http://schemas.openxmlformats.org/drawingml/2006/chart" xmlns:r="http://schemas.openxmlformats.org/officeDocument/2006/relationships" r:id="rId6"/>
          </a:graphicData>
        </a:graphic>
      </p:graphicFrame>
      <p:sp>
        <p:nvSpPr>
          <p:cNvPr id="11" name="Content Placeholder 2"/>
          <p:cNvSpPr txBox="1">
            <a:spLocks/>
          </p:cNvSpPr>
          <p:nvPr/>
        </p:nvSpPr>
        <p:spPr>
          <a:xfrm>
            <a:off x="573550" y="1185280"/>
            <a:ext cx="9483871" cy="5619687"/>
          </a:xfrm>
          <a:prstGeom prst="rect">
            <a:avLst/>
          </a:prstGeom>
        </p:spPr>
        <p:txBody>
          <a:bodyPr/>
          <a:lstStyle>
            <a:lvl1pPr marL="390525" indent="-390525" algn="l" defTabSz="1042988"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marL="0" indent="0" algn="just">
              <a:buNone/>
            </a:pP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Процедура</a:t>
            </a:r>
            <a:r>
              <a:rPr lang="bg-BG"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 </a:t>
            </a:r>
            <a:r>
              <a:rPr lang="ru-RU"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Обучения за служителите в администрацията, организирани от Института по публична администрация</a:t>
            </a:r>
            <a:endPar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buNone/>
            </a:pPr>
            <a:endPar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endParaRPr>
          </a:p>
          <a:p>
            <a:pPr marL="0" lvl="0" indent="0">
              <a:buNone/>
            </a:pPr>
            <a:r>
              <a:rPr lang="en-GB"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Целеви групи</a:t>
            </a: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 : </a:t>
            </a:r>
          </a:p>
          <a:p>
            <a:pPr lvl="1">
              <a:buFont typeface="Wingdings" panose="05000000000000000000" pitchFamily="2" charset="2"/>
              <a:buChar char="§"/>
            </a:pP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Служители</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заети по служебно или трудово правоотношение в държавната администрация на всички нива;</a:t>
            </a:r>
          </a:p>
          <a:p>
            <a:pPr lvl="1">
              <a:buFont typeface="Wingdings" panose="05000000000000000000" pitchFamily="2" charset="2"/>
              <a:buChar char="§"/>
            </a:pP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Служители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a:t>
            </a: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кандидата.</a:t>
            </a:r>
          </a:p>
          <a:p>
            <a:pPr marL="520700" lvl="1" indent="0">
              <a:buNone/>
            </a:pPr>
            <a:endPar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buNone/>
            </a:pPr>
            <a:r>
              <a:rPr lang="en-GB"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Примерни </a:t>
            </a:r>
            <a:r>
              <a:rPr lang="en-GB"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допустими </a:t>
            </a:r>
            <a:r>
              <a:rPr lang="en-GB"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дейности</a:t>
            </a: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 </a:t>
            </a:r>
          </a:p>
          <a:p>
            <a:pPr marL="0" indent="0" algn="just">
              <a:buNone/>
            </a:pPr>
            <a:r>
              <a:rPr lang="ru-RU"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a:t>
            </a: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Разработване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и надграждане на информационните системи на ИПА;</a:t>
            </a:r>
          </a:p>
          <a:p>
            <a:pPr marL="0" indent="0" algn="just">
              <a:buNone/>
            </a:pP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Организиране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и провеждане и/или участие в обучения, обмяна на опит, семинари, кръгли маси и други мероприятия;</a:t>
            </a:r>
          </a:p>
          <a:p>
            <a:pPr marL="0" indent="0" algn="just">
              <a:buNone/>
            </a:pP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Разработване</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актуализиране  на сертифициращи програми за обучение в ИПА;</a:t>
            </a:r>
          </a:p>
          <a:p>
            <a:pPr marL="0" indent="0" algn="just">
              <a:buNone/>
            </a:pP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Развитие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изследователската дейност и на информационния и документационен център в ИПА</a:t>
            </a: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a:t>
            </a:r>
          </a:p>
          <a:p>
            <a:pPr marL="0" indent="0" algn="just">
              <a:buNone/>
            </a:pPr>
            <a:endPar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buNone/>
            </a:pPr>
            <a:r>
              <a:rPr lang="bg-BG"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Срок на изпълнение: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2019 - 2021</a:t>
            </a:r>
            <a:endParaRPr lang="ru-RU"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496324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6"/>
          <p:cNvSpPr txBox="1">
            <a:spLocks noChangeArrowheads="1"/>
          </p:cNvSpPr>
          <p:nvPr/>
        </p:nvSpPr>
        <p:spPr bwMode="auto">
          <a:xfrm>
            <a:off x="2505834" y="180231"/>
            <a:ext cx="633923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bg-BG" altLang="bg-BG" sz="2400" b="1" dirty="0" smtClean="0">
                <a:solidFill>
                  <a:schemeClr val="bg1"/>
                </a:solidFill>
                <a:latin typeface="Helen Bg" panose="020B0800050000020004" pitchFamily="34" charset="-52"/>
              </a:rPr>
              <a:t>ПРОЦЕДУРИ С ЦЕЛЕВИ ГРУПИ СЛУЖИТЕЛИ </a:t>
            </a:r>
            <a:r>
              <a:rPr lang="bg-BG" altLang="bg-BG" sz="2400" b="1" dirty="0">
                <a:solidFill>
                  <a:schemeClr val="bg1"/>
                </a:solidFill>
                <a:latin typeface="Helen Bg" panose="020B0800050000020004" pitchFamily="34" charset="-52"/>
              </a:rPr>
              <a:t>ОТ</a:t>
            </a:r>
          </a:p>
          <a:p>
            <a:pPr algn="ctr" eaLnBrk="1" hangingPunct="1"/>
            <a:r>
              <a:rPr lang="bg-BG" altLang="bg-BG" sz="2400" b="1" dirty="0">
                <a:solidFill>
                  <a:schemeClr val="bg1"/>
                </a:solidFill>
                <a:latin typeface="Helen Bg" panose="020B0800050000020004" pitchFamily="34" charset="-52"/>
              </a:rPr>
              <a:t>РАЙОНИТЕ ЗА ПЛАНИРАНЕ</a:t>
            </a:r>
            <a:endParaRPr lang="bg-BG" altLang="bg-BG" sz="2400" dirty="0">
              <a:solidFill>
                <a:schemeClr val="bg1"/>
              </a:solidFill>
              <a:latin typeface="Helen Bg Light" panose="02000003080000020004" pitchFamily="50" charset="-52"/>
            </a:endParaRPr>
          </a:p>
        </p:txBody>
      </p:sp>
      <p:graphicFrame>
        <p:nvGraphicFramePr>
          <p:cNvPr id="12" name="Chart 11"/>
          <p:cNvGraphicFramePr>
            <a:graphicFrameLocks/>
          </p:cNvGraphicFramePr>
          <p:nvPr>
            <p:extLst/>
          </p:nvPr>
        </p:nvGraphicFramePr>
        <p:xfrm>
          <a:off x="450156" y="1026616"/>
          <a:ext cx="9865096" cy="559663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Chart 9"/>
          <p:cNvGraphicFramePr>
            <a:graphicFrameLocks/>
          </p:cNvGraphicFramePr>
          <p:nvPr>
            <p:extLst/>
          </p:nvPr>
        </p:nvGraphicFramePr>
        <p:xfrm>
          <a:off x="450156" y="1017759"/>
          <a:ext cx="9683438" cy="5605492"/>
        </p:xfrm>
        <a:graphic>
          <a:graphicData uri="http://schemas.openxmlformats.org/drawingml/2006/chart">
            <c:chart xmlns:c="http://schemas.openxmlformats.org/drawingml/2006/chart" xmlns:r="http://schemas.openxmlformats.org/officeDocument/2006/relationships" r:id="rId6"/>
          </a:graphicData>
        </a:graphic>
      </p:graphicFrame>
      <p:sp>
        <p:nvSpPr>
          <p:cNvPr id="11" name="Content Placeholder 2"/>
          <p:cNvSpPr txBox="1">
            <a:spLocks/>
          </p:cNvSpPr>
          <p:nvPr/>
        </p:nvSpPr>
        <p:spPr>
          <a:xfrm>
            <a:off x="573550" y="1185280"/>
            <a:ext cx="9483871" cy="5619687"/>
          </a:xfrm>
          <a:prstGeom prst="rect">
            <a:avLst/>
          </a:prstGeom>
        </p:spPr>
        <p:txBody>
          <a:bodyPr/>
          <a:lstStyle>
            <a:lvl1pPr marL="390525" indent="-390525" algn="l" defTabSz="1042988"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marL="0" indent="0" algn="just">
              <a:buNone/>
            </a:pP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Процедура</a:t>
            </a:r>
            <a:r>
              <a:rPr lang="bg-BG"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 </a:t>
            </a:r>
            <a:r>
              <a:rPr lang="ru-RU"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Обучения </a:t>
            </a:r>
            <a:r>
              <a:rPr lang="ru-RU"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за служителите в администрацията, организирани от Дипломатическия институт към МВнР и НСОРБ</a:t>
            </a:r>
            <a:endPar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buNone/>
            </a:pPr>
            <a:endPar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endParaRPr>
          </a:p>
          <a:p>
            <a:pPr marL="0" lvl="0" indent="0">
              <a:buNone/>
            </a:pPr>
            <a:r>
              <a:rPr lang="en-GB"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Целеви групи</a:t>
            </a: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 : </a:t>
            </a:r>
          </a:p>
          <a:p>
            <a:pPr lvl="1">
              <a:buFont typeface="Wingdings" panose="05000000000000000000" pitchFamily="2" charset="2"/>
              <a:buChar char="§"/>
            </a:pP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Служители</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заети по служебно или трудово правоотношение в държавната </a:t>
            </a: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администрация</a:t>
            </a:r>
            <a:endPar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520700" lvl="1" indent="0">
              <a:buNone/>
            </a:pPr>
            <a:endPar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buNone/>
            </a:pPr>
            <a:r>
              <a:rPr lang="en-GB"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Примерни </a:t>
            </a:r>
            <a:r>
              <a:rPr lang="en-GB"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допустими </a:t>
            </a:r>
            <a:r>
              <a:rPr lang="en-GB"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дейности</a:t>
            </a: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 </a:t>
            </a:r>
          </a:p>
          <a:p>
            <a:pPr marL="0" indent="0" algn="just">
              <a:buNone/>
            </a:pPr>
            <a:r>
              <a:rPr lang="ru-RU"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a:t>
            </a: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Организиране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и провеждане на обучения за служителите от общинската </a:t>
            </a: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администрация;</a:t>
            </a:r>
            <a:endPar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buNone/>
            </a:pP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a:t>
            </a: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Повишаване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капацитета на бенефициентите за организиране и провеждане на обучения, вкл. чрез участие в обучения/ форуми/ конференции на служителите им;</a:t>
            </a:r>
          </a:p>
          <a:p>
            <a:pPr marL="0" indent="0" algn="just">
              <a:buNone/>
            </a:pP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Разработване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нови/осъвременяване на съществуващи обучителни модули за администрацията, вкл. адаптирането им за електронна форма на обучение;</a:t>
            </a:r>
          </a:p>
          <a:p>
            <a:pPr marL="0" indent="0" algn="just">
              <a:buNone/>
            </a:pPr>
            <a:endPar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buNone/>
            </a:pPr>
            <a:r>
              <a:rPr lang="bg-BG"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Срок на изпълнение: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2019 - 2021</a:t>
            </a:r>
            <a:endParaRPr lang="ru-RU"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958352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6"/>
          <p:cNvSpPr txBox="1">
            <a:spLocks noChangeArrowheads="1"/>
          </p:cNvSpPr>
          <p:nvPr/>
        </p:nvSpPr>
        <p:spPr bwMode="auto">
          <a:xfrm>
            <a:off x="3382549" y="180231"/>
            <a:ext cx="458580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bg-BG" altLang="bg-BG" sz="2400" b="1" dirty="0" smtClean="0">
                <a:solidFill>
                  <a:schemeClr val="bg1"/>
                </a:solidFill>
                <a:latin typeface="Helen Bg" panose="020B0800050000020004" pitchFamily="34" charset="-52"/>
              </a:rPr>
              <a:t>ПРОЦЕДУРИ С ЦЕЛЕВИ </a:t>
            </a:r>
            <a:r>
              <a:rPr lang="bg-BG" altLang="bg-BG" sz="2400" b="1" dirty="0">
                <a:solidFill>
                  <a:schemeClr val="bg1"/>
                </a:solidFill>
                <a:latin typeface="Helen Bg" panose="020B0800050000020004" pitchFamily="34" charset="-52"/>
              </a:rPr>
              <a:t>ГРУПИ </a:t>
            </a:r>
            <a:r>
              <a:rPr lang="bg-BG" altLang="bg-BG" sz="2400" b="1" dirty="0" smtClean="0">
                <a:solidFill>
                  <a:schemeClr val="bg1"/>
                </a:solidFill>
                <a:latin typeface="Helen Bg" panose="020B0800050000020004" pitchFamily="34" charset="-52"/>
              </a:rPr>
              <a:t>ОТ</a:t>
            </a:r>
            <a:endParaRPr lang="bg-BG" altLang="bg-BG" sz="2400" b="1" dirty="0">
              <a:solidFill>
                <a:schemeClr val="bg1"/>
              </a:solidFill>
              <a:latin typeface="Helen Bg" panose="020B0800050000020004" pitchFamily="34" charset="-52"/>
            </a:endParaRPr>
          </a:p>
          <a:p>
            <a:pPr algn="ctr" eaLnBrk="1" hangingPunct="1"/>
            <a:r>
              <a:rPr lang="bg-BG" altLang="bg-BG" sz="2400" b="1" dirty="0">
                <a:solidFill>
                  <a:schemeClr val="bg1"/>
                </a:solidFill>
                <a:latin typeface="Helen Bg" panose="020B0800050000020004" pitchFamily="34" charset="-52"/>
              </a:rPr>
              <a:t>РАЙОНИТЕ ЗА ПЛАНИРАНЕ</a:t>
            </a:r>
            <a:endParaRPr lang="bg-BG" altLang="bg-BG" sz="2400" dirty="0">
              <a:solidFill>
                <a:schemeClr val="bg1"/>
              </a:solidFill>
              <a:latin typeface="Helen Bg Light" panose="02000003080000020004" pitchFamily="50" charset="-52"/>
            </a:endParaRPr>
          </a:p>
        </p:txBody>
      </p:sp>
      <p:graphicFrame>
        <p:nvGraphicFramePr>
          <p:cNvPr id="12" name="Chart 11"/>
          <p:cNvGraphicFramePr>
            <a:graphicFrameLocks/>
          </p:cNvGraphicFramePr>
          <p:nvPr>
            <p:extLst/>
          </p:nvPr>
        </p:nvGraphicFramePr>
        <p:xfrm>
          <a:off x="450156" y="1026616"/>
          <a:ext cx="9865096" cy="559663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Chart 9"/>
          <p:cNvGraphicFramePr>
            <a:graphicFrameLocks/>
          </p:cNvGraphicFramePr>
          <p:nvPr>
            <p:extLst/>
          </p:nvPr>
        </p:nvGraphicFramePr>
        <p:xfrm>
          <a:off x="450156" y="1017759"/>
          <a:ext cx="9683438" cy="5605492"/>
        </p:xfrm>
        <a:graphic>
          <a:graphicData uri="http://schemas.openxmlformats.org/drawingml/2006/chart">
            <c:chart xmlns:c="http://schemas.openxmlformats.org/drawingml/2006/chart" xmlns:r="http://schemas.openxmlformats.org/officeDocument/2006/relationships" r:id="rId6"/>
          </a:graphicData>
        </a:graphic>
      </p:graphicFrame>
      <p:sp>
        <p:nvSpPr>
          <p:cNvPr id="11" name="Content Placeholder 2"/>
          <p:cNvSpPr txBox="1">
            <a:spLocks/>
          </p:cNvSpPr>
          <p:nvPr/>
        </p:nvSpPr>
        <p:spPr>
          <a:xfrm>
            <a:off x="573550" y="1185280"/>
            <a:ext cx="9483871" cy="5619687"/>
          </a:xfrm>
          <a:prstGeom prst="rect">
            <a:avLst/>
          </a:prstGeom>
        </p:spPr>
        <p:txBody>
          <a:bodyPr/>
          <a:lstStyle>
            <a:lvl1pPr marL="390525" indent="-390525" algn="l" defTabSz="1042988"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marL="0" indent="0" algn="just">
              <a:buNone/>
            </a:pP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Процедура</a:t>
            </a:r>
            <a:r>
              <a:rPr lang="bg-BG"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 </a:t>
            </a:r>
            <a:r>
              <a:rPr lang="ru-RU"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Развиване на капацитета  за внедряване и прилагане на Общата рамка за оценка (CAF) в </a:t>
            </a:r>
            <a:r>
              <a:rPr lang="ru-RU"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администрациите (допустим кандидат – ИПА)</a:t>
            </a:r>
            <a:endPar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buNone/>
            </a:pPr>
            <a:endPar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endParaRPr>
          </a:p>
          <a:p>
            <a:pPr marL="0" lvl="0" indent="0">
              <a:buNone/>
            </a:pPr>
            <a:r>
              <a:rPr lang="en-GB"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Целеви групи</a:t>
            </a: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 : </a:t>
            </a:r>
          </a:p>
          <a:p>
            <a:pPr lvl="1">
              <a:buFont typeface="Wingdings" panose="05000000000000000000" pitchFamily="2" charset="2"/>
              <a:buChar char="§"/>
            </a:pP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Администрацията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изпълнителната власт и нейните служители;</a:t>
            </a:r>
          </a:p>
          <a:p>
            <a:pPr lvl="1">
              <a:buFont typeface="Wingdings" panose="05000000000000000000" pitchFamily="2" charset="2"/>
              <a:buChar char="§"/>
            </a:pP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Администрации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други държавни институции, органи и лица, създадени с нормативен акт и техните служители.</a:t>
            </a:r>
          </a:p>
          <a:p>
            <a:pPr marL="520700" lvl="1" indent="0">
              <a:buNone/>
            </a:pPr>
            <a:endPar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buNone/>
            </a:pPr>
            <a:r>
              <a:rPr lang="en-GB"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Примерни </a:t>
            </a:r>
            <a:r>
              <a:rPr lang="en-GB"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допустими </a:t>
            </a:r>
            <a:r>
              <a:rPr lang="en-GB"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дейности</a:t>
            </a: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 </a:t>
            </a:r>
          </a:p>
          <a:p>
            <a:pPr marL="0" indent="0" algn="just">
              <a:buNone/>
            </a:pPr>
            <a:r>
              <a:rPr lang="ru-RU"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a:t>
            </a: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Развитие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капацитета на CAF ресурсния център в ИПА за изпълнение на неговите функции;</a:t>
            </a:r>
          </a:p>
          <a:p>
            <a:pPr marL="0" indent="0" algn="just">
              <a:buNone/>
            </a:pP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Внедряване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модела CAF в администрациите;</a:t>
            </a:r>
          </a:p>
          <a:p>
            <a:pPr marL="0" indent="0" algn="just">
              <a:buNone/>
            </a:pP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Организиране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и провеждане на обучения по  CAF;</a:t>
            </a:r>
          </a:p>
          <a:p>
            <a:pPr marL="0" indent="0" algn="just">
              <a:buNone/>
            </a:pP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Прилагане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Националните правила за външна обратна връзка и присъждане на етикет „Ефективен CAF потребител“;</a:t>
            </a:r>
          </a:p>
          <a:p>
            <a:pPr marL="0" indent="0" algn="just">
              <a:buNone/>
            </a:pP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Популяризиране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CAF </a:t>
            </a: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модела.</a:t>
            </a:r>
            <a:endPar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buNone/>
            </a:pPr>
            <a:endPar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buNone/>
            </a:pP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Срок </a:t>
            </a:r>
            <a:r>
              <a:rPr lang="bg-BG"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на изпълнение: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2019 - 2021</a:t>
            </a:r>
            <a:endParaRPr lang="ru-RU"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496122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06938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solidFill>
                <a:prstClr val="white"/>
              </a:solidFill>
            </a:endParaRPr>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Rectangle 1"/>
          <p:cNvSpPr/>
          <p:nvPr/>
        </p:nvSpPr>
        <p:spPr>
          <a:xfrm>
            <a:off x="378148" y="1116335"/>
            <a:ext cx="10081120" cy="4970591"/>
          </a:xfrm>
          <a:prstGeom prst="rect">
            <a:avLst/>
          </a:prstGeom>
        </p:spPr>
        <p:txBody>
          <a:bodyPr wrap="square">
            <a:spAutoFit/>
          </a:bodyPr>
          <a:lstStyle/>
          <a:p>
            <a:pPr marL="342900" indent="-342900">
              <a:buFont typeface="Arial" panose="020B0604020202020204" pitchFamily="34" charset="0"/>
              <a:buChar char="•"/>
            </a:pPr>
            <a:endParaRPr lang="bg-BG" sz="1800" dirty="0" smtClean="0">
              <a:solidFill>
                <a:prstClr val="black"/>
              </a:solidFill>
              <a:latin typeface="Helen Bg Light" panose="02000003080000020004"/>
            </a:endParaRPr>
          </a:p>
          <a:p>
            <a:pPr algn="just">
              <a:spcBef>
                <a:spcPts val="0"/>
              </a:spcBef>
              <a:spcAft>
                <a:spcPts val="600"/>
              </a:spcAft>
            </a:pPr>
            <a:r>
              <a:rPr lang="bg-BG" sz="1800" b="1" dirty="0" smtClean="0">
                <a:solidFill>
                  <a:schemeClr val="accent1">
                    <a:lumMod val="50000"/>
                  </a:schemeClr>
                </a:solidFill>
                <a:latin typeface="Helen Bg Light" panose="02000003080000020004"/>
              </a:rPr>
              <a:t>Бенефициент: </a:t>
            </a:r>
            <a:r>
              <a:rPr lang="bg-BG" sz="1800" b="1" dirty="0">
                <a:solidFill>
                  <a:schemeClr val="accent1">
                    <a:lumMod val="50000"/>
                  </a:schemeClr>
                </a:solidFill>
                <a:latin typeface="Helen Bg Light" panose="02000003080000020004"/>
              </a:rPr>
              <a:t>Национално сдружение на общините в </a:t>
            </a:r>
            <a:r>
              <a:rPr lang="bg-BG" sz="1800" b="1" dirty="0" smtClean="0">
                <a:solidFill>
                  <a:schemeClr val="accent1">
                    <a:lumMod val="50000"/>
                  </a:schemeClr>
                </a:solidFill>
                <a:latin typeface="Helen Bg Light" panose="02000003080000020004"/>
              </a:rPr>
              <a:t>България</a:t>
            </a:r>
          </a:p>
          <a:p>
            <a:pPr algn="just">
              <a:spcBef>
                <a:spcPts val="0"/>
              </a:spcBef>
              <a:spcAft>
                <a:spcPts val="600"/>
              </a:spcAft>
            </a:pPr>
            <a:r>
              <a:rPr lang="bg-BG" sz="1800" b="1" dirty="0" smtClean="0">
                <a:solidFill>
                  <a:schemeClr val="accent1">
                    <a:lumMod val="50000"/>
                  </a:schemeClr>
                </a:solidFill>
                <a:latin typeface="Helen Bg Light" panose="02000003080000020004"/>
              </a:rPr>
              <a:t>Проект: Подкрепа за развитие на общините, градовете и регионите за европейско сближаване с бюджет 4</a:t>
            </a:r>
            <a:r>
              <a:rPr lang="bg-BG" sz="1800" b="1" dirty="0">
                <a:solidFill>
                  <a:schemeClr val="accent1">
                    <a:lumMod val="50000"/>
                  </a:schemeClr>
                </a:solidFill>
                <a:latin typeface="Helen Bg Light" panose="02000003080000020004"/>
              </a:rPr>
              <a:t> 651 </a:t>
            </a:r>
            <a:r>
              <a:rPr lang="bg-BG" sz="1800" b="1" dirty="0" smtClean="0">
                <a:solidFill>
                  <a:schemeClr val="accent1">
                    <a:lumMod val="50000"/>
                  </a:schemeClr>
                </a:solidFill>
                <a:latin typeface="Helen Bg Light" panose="02000003080000020004"/>
              </a:rPr>
              <a:t>246 лв.</a:t>
            </a:r>
          </a:p>
          <a:p>
            <a:pPr marL="342900" indent="-342900" algn="just">
              <a:spcBef>
                <a:spcPts val="0"/>
              </a:spcBef>
              <a:spcAft>
                <a:spcPts val="600"/>
              </a:spcAft>
              <a:buFont typeface="Arial" panose="020B0604020202020204" pitchFamily="34" charset="0"/>
              <a:buChar char="•"/>
            </a:pPr>
            <a:endParaRPr lang="bg-BG" sz="1000" b="1" dirty="0" smtClean="0">
              <a:solidFill>
                <a:prstClr val="black"/>
              </a:solidFill>
              <a:latin typeface="Helen Bg Light" panose="02000003080000020004"/>
            </a:endParaRPr>
          </a:p>
          <a:p>
            <a:pPr algn="just">
              <a:spcBef>
                <a:spcPts val="0"/>
              </a:spcBef>
              <a:spcAft>
                <a:spcPts val="600"/>
              </a:spcAft>
            </a:pPr>
            <a:r>
              <a:rPr lang="bg-BG" sz="1800" b="1" dirty="0" smtClean="0">
                <a:solidFill>
                  <a:srgbClr val="C00000"/>
                </a:solidFill>
                <a:latin typeface="Helen Bg Light" panose="02000003080000020004"/>
              </a:rPr>
              <a:t>Дейности: </a:t>
            </a:r>
            <a:endParaRPr lang="bg-BG" sz="1800" b="1" dirty="0">
              <a:solidFill>
                <a:srgbClr val="C00000"/>
              </a:solidFill>
              <a:latin typeface="Helen Bg Light" panose="02000003080000020004"/>
            </a:endParaRPr>
          </a:p>
          <a:p>
            <a:pPr marL="285750" indent="-285750" algn="just">
              <a:spcBef>
                <a:spcPts val="0"/>
              </a:spcBef>
              <a:spcAft>
                <a:spcPts val="600"/>
              </a:spcAft>
              <a:buFont typeface="Wingdings" panose="05000000000000000000" pitchFamily="2" charset="2"/>
              <a:buChar char="v"/>
            </a:pPr>
            <a:r>
              <a:rPr lang="bg-BG" sz="1800" b="1" dirty="0" smtClean="0">
                <a:solidFill>
                  <a:schemeClr val="accent1">
                    <a:lumMod val="50000"/>
                  </a:schemeClr>
                </a:solidFill>
                <a:latin typeface="Helen Bg Light" panose="02000003080000020004"/>
              </a:rPr>
              <a:t>Осигуряване на специфична подкрепа за общините при подготовка и изпълнение на проекти, финансирани от ЕСИФ;</a:t>
            </a:r>
          </a:p>
          <a:p>
            <a:pPr marL="285750" indent="-285750" algn="just">
              <a:spcBef>
                <a:spcPts val="0"/>
              </a:spcBef>
              <a:spcAft>
                <a:spcPts val="600"/>
              </a:spcAft>
              <a:buFont typeface="Wingdings" panose="05000000000000000000" pitchFamily="2" charset="2"/>
              <a:buChar char="v"/>
            </a:pPr>
            <a:r>
              <a:rPr lang="bg-BG" sz="1800" b="1" dirty="0" smtClean="0">
                <a:solidFill>
                  <a:schemeClr val="accent1">
                    <a:lumMod val="50000"/>
                  </a:schemeClr>
                </a:solidFill>
                <a:latin typeface="Helen Bg Light" panose="02000003080000020004"/>
              </a:rPr>
              <a:t>Организиране и провеждане на форуми за обсъждане и формиране на общи позиции на общините във връзка с подготовката, управлението и изпълнението на проекти, съфинансирани от ЕСИФ;</a:t>
            </a:r>
          </a:p>
          <a:p>
            <a:pPr marL="285750" indent="-285750" algn="just">
              <a:spcBef>
                <a:spcPts val="0"/>
              </a:spcBef>
              <a:spcAft>
                <a:spcPts val="600"/>
              </a:spcAft>
              <a:buFont typeface="Wingdings" panose="05000000000000000000" pitchFamily="2" charset="2"/>
              <a:buChar char="v"/>
            </a:pPr>
            <a:r>
              <a:rPr lang="bg-BG" sz="1800" b="1" dirty="0" smtClean="0">
                <a:solidFill>
                  <a:schemeClr val="accent1">
                    <a:lumMod val="50000"/>
                  </a:schemeClr>
                </a:solidFill>
                <a:latin typeface="Helen Bg Light" panose="02000003080000020004"/>
              </a:rPr>
              <a:t>Изготвяне на наръчници по специфични теми, свързани с подготовката и изпълнението на общински проекти, съфинансирани от ЕСИФ;</a:t>
            </a:r>
          </a:p>
          <a:p>
            <a:pPr marL="285750" indent="-285750">
              <a:buFont typeface="Wingdings" panose="05000000000000000000" pitchFamily="2" charset="2"/>
              <a:buChar char="v"/>
            </a:pPr>
            <a:r>
              <a:rPr lang="bg-BG" sz="1800" b="1" dirty="0" smtClean="0">
                <a:solidFill>
                  <a:schemeClr val="accent1">
                    <a:lumMod val="50000"/>
                  </a:schemeClr>
                </a:solidFill>
                <a:latin typeface="Helen Bg Light" panose="02000003080000020004"/>
              </a:rPr>
              <a:t>Осигуряване ефективното функциониране на Общинския ресурсно-координационен център (ОРКЦ).</a:t>
            </a:r>
            <a:endParaRPr lang="bg-BG" sz="1800" b="1" dirty="0">
              <a:solidFill>
                <a:schemeClr val="accent1">
                  <a:lumMod val="50000"/>
                </a:schemeClr>
              </a:solidFill>
              <a:latin typeface="Helen Bg Light" panose="02000003080000020004"/>
            </a:endParaRPr>
          </a:p>
          <a:p>
            <a:pPr marL="0" indent="0">
              <a:buFont typeface="Arial" panose="020B0604020202020204" pitchFamily="34" charset="0"/>
              <a:buNone/>
            </a:pPr>
            <a:endParaRPr lang="en-US" sz="2000" b="1" dirty="0">
              <a:solidFill>
                <a:prstClr val="black"/>
              </a:solidFill>
              <a:latin typeface="Helen Bg Light" panose="02000003080000020004"/>
            </a:endParaRPr>
          </a:p>
        </p:txBody>
      </p:sp>
      <p:sp>
        <p:nvSpPr>
          <p:cNvPr id="14" name="TextBox 16"/>
          <p:cNvSpPr txBox="1">
            <a:spLocks noChangeArrowheads="1"/>
          </p:cNvSpPr>
          <p:nvPr/>
        </p:nvSpPr>
        <p:spPr bwMode="auto">
          <a:xfrm>
            <a:off x="1103559" y="180231"/>
            <a:ext cx="914378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bg-BG" altLang="bg-BG" sz="2400" b="1" dirty="0" smtClean="0">
                <a:solidFill>
                  <a:schemeClr val="bg1"/>
                </a:solidFill>
                <a:latin typeface="Helen Bg" panose="020B0800050000020004" pitchFamily="34" charset="-52"/>
              </a:rPr>
              <a:t>ИЗПЪЛНЯВАНИ </a:t>
            </a:r>
            <a:r>
              <a:rPr lang="bg-BG" altLang="bg-BG" sz="2400" b="1" dirty="0">
                <a:solidFill>
                  <a:schemeClr val="bg1"/>
                </a:solidFill>
                <a:latin typeface="Helen Bg" panose="020B0800050000020004" pitchFamily="34" charset="-52"/>
              </a:rPr>
              <a:t>ОТ НСОРБ </a:t>
            </a:r>
            <a:r>
              <a:rPr lang="bg-BG" altLang="bg-BG" sz="2400" b="1" dirty="0" smtClean="0">
                <a:solidFill>
                  <a:schemeClr val="bg1"/>
                </a:solidFill>
                <a:latin typeface="Helen Bg" panose="020B0800050000020004" pitchFamily="34" charset="-52"/>
              </a:rPr>
              <a:t>ПРОЕКТИ </a:t>
            </a:r>
            <a:r>
              <a:rPr lang="bg-BG" altLang="bg-BG" sz="2400" b="1" dirty="0">
                <a:solidFill>
                  <a:schemeClr val="bg1"/>
                </a:solidFill>
                <a:latin typeface="Helen Bg" panose="020B0800050000020004" pitchFamily="34" charset="-52"/>
              </a:rPr>
              <a:t>С ЦЕЛЕВИ ГРУПИ </a:t>
            </a:r>
            <a:r>
              <a:rPr lang="bg-BG" altLang="bg-BG" sz="2400" b="1" dirty="0" smtClean="0">
                <a:solidFill>
                  <a:schemeClr val="bg1"/>
                </a:solidFill>
                <a:latin typeface="Helen Bg" panose="020B0800050000020004" pitchFamily="34" charset="-52"/>
              </a:rPr>
              <a:t>ОТ </a:t>
            </a:r>
          </a:p>
          <a:p>
            <a:pPr algn="ctr" eaLnBrk="1" hangingPunct="1"/>
            <a:r>
              <a:rPr lang="bg-BG" altLang="bg-BG" sz="2400" b="1" dirty="0" smtClean="0">
                <a:solidFill>
                  <a:schemeClr val="bg1"/>
                </a:solidFill>
                <a:latin typeface="Helen Bg" panose="020B0800050000020004" pitchFamily="34" charset="-52"/>
              </a:rPr>
              <a:t>РАЙОНИТЕ </a:t>
            </a:r>
            <a:r>
              <a:rPr lang="bg-BG" altLang="bg-BG" sz="2400" b="1" dirty="0">
                <a:solidFill>
                  <a:schemeClr val="bg1"/>
                </a:solidFill>
                <a:latin typeface="Helen Bg" panose="020B0800050000020004" pitchFamily="34" charset="-52"/>
              </a:rPr>
              <a:t>ЗА </a:t>
            </a:r>
            <a:r>
              <a:rPr lang="bg-BG" altLang="bg-BG" sz="2400" b="1" dirty="0" smtClean="0">
                <a:solidFill>
                  <a:schemeClr val="bg1"/>
                </a:solidFill>
                <a:latin typeface="Helen Bg" panose="020B0800050000020004" pitchFamily="34" charset="-52"/>
              </a:rPr>
              <a:t>ПЛАНИРАНЕ (срок за </a:t>
            </a:r>
            <a:r>
              <a:rPr lang="bg-BG" altLang="bg-BG" sz="2400" b="1" dirty="0" smtClean="0">
                <a:solidFill>
                  <a:schemeClr val="bg1"/>
                </a:solidFill>
                <a:latin typeface="Helen Bg" panose="020B0800050000020004" pitchFamily="34" charset="-52"/>
              </a:rPr>
              <a:t>приключване </a:t>
            </a:r>
            <a:r>
              <a:rPr lang="bg-BG" altLang="bg-BG" sz="2400" b="1" dirty="0" smtClean="0">
                <a:solidFill>
                  <a:schemeClr val="bg1"/>
                </a:solidFill>
                <a:latin typeface="Helen Bg" panose="020B0800050000020004" pitchFamily="34" charset="-52"/>
              </a:rPr>
              <a:t>31.12.2020 г.</a:t>
            </a:r>
            <a:endParaRPr lang="bg-BG" altLang="bg-BG" sz="2400" dirty="0">
              <a:solidFill>
                <a:schemeClr val="bg1"/>
              </a:solidFill>
              <a:latin typeface="Helen Bg Light" panose="02000003080000020004" pitchFamily="50" charset="-52"/>
            </a:endParaRPr>
          </a:p>
        </p:txBody>
      </p:sp>
    </p:spTree>
    <p:extLst>
      <p:ext uri="{BB962C8B-B14F-4D97-AF65-F5344CB8AC3E}">
        <p14:creationId xmlns:p14="http://schemas.microsoft.com/office/powerpoint/2010/main" val="26276554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6"/>
          <p:cNvSpPr txBox="1">
            <a:spLocks noChangeArrowheads="1"/>
          </p:cNvSpPr>
          <p:nvPr/>
        </p:nvSpPr>
        <p:spPr bwMode="auto">
          <a:xfrm>
            <a:off x="1756123" y="180231"/>
            <a:ext cx="783868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bg-BG" altLang="bg-BG" sz="2400" b="1" dirty="0" smtClean="0">
                <a:solidFill>
                  <a:schemeClr val="bg1"/>
                </a:solidFill>
                <a:latin typeface="Helen Bg" panose="020B0800050000020004" pitchFamily="34" charset="-52"/>
              </a:rPr>
              <a:t>ИЗПЪЛНЯВАНИ </a:t>
            </a:r>
            <a:r>
              <a:rPr lang="bg-BG" altLang="bg-BG" sz="2400" b="1" dirty="0" smtClean="0">
                <a:solidFill>
                  <a:schemeClr val="bg1"/>
                </a:solidFill>
                <a:latin typeface="Helen Bg" panose="020B0800050000020004" pitchFamily="34" charset="-52"/>
              </a:rPr>
              <a:t>ОТ НСОРБ ПРОЕКТИ С ЦЕЛЕВИ ГРУПИ </a:t>
            </a:r>
          </a:p>
          <a:p>
            <a:pPr algn="ctr" eaLnBrk="1" hangingPunct="1"/>
            <a:r>
              <a:rPr lang="bg-BG" altLang="bg-BG" sz="2400" b="1" dirty="0" smtClean="0">
                <a:solidFill>
                  <a:schemeClr val="bg1"/>
                </a:solidFill>
                <a:latin typeface="Helen Bg" panose="020B0800050000020004" pitchFamily="34" charset="-52"/>
              </a:rPr>
              <a:t>ОТ РАЙОНИТЕ </a:t>
            </a:r>
            <a:r>
              <a:rPr lang="bg-BG" altLang="bg-BG" sz="2400" b="1" dirty="0">
                <a:solidFill>
                  <a:schemeClr val="bg1"/>
                </a:solidFill>
                <a:latin typeface="Helen Bg" panose="020B0800050000020004" pitchFamily="34" charset="-52"/>
              </a:rPr>
              <a:t>ЗА </a:t>
            </a:r>
            <a:r>
              <a:rPr lang="bg-BG" altLang="bg-BG" sz="2400" b="1" dirty="0" smtClean="0">
                <a:solidFill>
                  <a:schemeClr val="bg1"/>
                </a:solidFill>
                <a:latin typeface="Helen Bg" panose="020B0800050000020004" pitchFamily="34" charset="-52"/>
              </a:rPr>
              <a:t>ПЛАНИРАНЕ (проектът е в изпълнение)</a:t>
            </a:r>
            <a:endParaRPr lang="bg-BG" altLang="bg-BG" sz="2400" dirty="0">
              <a:solidFill>
                <a:schemeClr val="bg1"/>
              </a:solidFill>
              <a:latin typeface="Helen Bg Light" panose="02000003080000020004" pitchFamily="50" charset="-52"/>
            </a:endParaRPr>
          </a:p>
          <a:p>
            <a:pPr algn="ctr" eaLnBrk="1" hangingPunct="1"/>
            <a:endParaRPr lang="bg-BG" altLang="bg-BG" sz="2400" b="1" dirty="0" smtClean="0">
              <a:solidFill>
                <a:schemeClr val="bg1"/>
              </a:solidFill>
              <a:latin typeface="Helen Bg" panose="020B0800050000020004" pitchFamily="34" charset="-52"/>
            </a:endParaRPr>
          </a:p>
          <a:p>
            <a:pPr algn="ctr" eaLnBrk="1" hangingPunct="1"/>
            <a:r>
              <a:rPr lang="bg-BG" altLang="bg-BG" sz="2400" b="1" dirty="0" smtClean="0">
                <a:solidFill>
                  <a:schemeClr val="bg1"/>
                </a:solidFill>
                <a:latin typeface="Helen Bg" panose="020B0800050000020004" pitchFamily="34" charset="-52"/>
              </a:rPr>
              <a:t>РАЙОН ЗА ПЛАНИРАНЕ</a:t>
            </a:r>
            <a:endParaRPr lang="bg-BG" altLang="bg-BG" sz="2400" dirty="0">
              <a:solidFill>
                <a:schemeClr val="bg1"/>
              </a:solidFill>
              <a:latin typeface="Helen Bg Light" panose="02000003080000020004" pitchFamily="50" charset="-52"/>
            </a:endParaRPr>
          </a:p>
        </p:txBody>
      </p:sp>
      <p:graphicFrame>
        <p:nvGraphicFramePr>
          <p:cNvPr id="12" name="Chart 11"/>
          <p:cNvGraphicFramePr>
            <a:graphicFrameLocks/>
          </p:cNvGraphicFramePr>
          <p:nvPr>
            <p:extLst>
              <p:ext uri="{D42A27DB-BD31-4B8C-83A1-F6EECF244321}">
                <p14:modId xmlns:p14="http://schemas.microsoft.com/office/powerpoint/2010/main" val="613818333"/>
              </p:ext>
            </p:extLst>
          </p:nvPr>
        </p:nvGraphicFramePr>
        <p:xfrm>
          <a:off x="450156" y="1026616"/>
          <a:ext cx="9865096" cy="559663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Chart 9"/>
          <p:cNvGraphicFramePr>
            <a:graphicFrameLocks/>
          </p:cNvGraphicFramePr>
          <p:nvPr>
            <p:extLst>
              <p:ext uri="{D42A27DB-BD31-4B8C-83A1-F6EECF244321}">
                <p14:modId xmlns:p14="http://schemas.microsoft.com/office/powerpoint/2010/main" val="2168321917"/>
              </p:ext>
            </p:extLst>
          </p:nvPr>
        </p:nvGraphicFramePr>
        <p:xfrm>
          <a:off x="844562" y="988717"/>
          <a:ext cx="9289032" cy="5605492"/>
        </p:xfrm>
        <a:graphic>
          <a:graphicData uri="http://schemas.openxmlformats.org/drawingml/2006/chart">
            <c:chart xmlns:c="http://schemas.openxmlformats.org/drawingml/2006/chart" xmlns:r="http://schemas.openxmlformats.org/officeDocument/2006/relationships" r:id="rId6"/>
          </a:graphicData>
        </a:graphic>
      </p:graphicFrame>
      <p:sp>
        <p:nvSpPr>
          <p:cNvPr id="11" name="Content Placeholder 2"/>
          <p:cNvSpPr txBox="1">
            <a:spLocks/>
          </p:cNvSpPr>
          <p:nvPr/>
        </p:nvSpPr>
        <p:spPr>
          <a:xfrm>
            <a:off x="573550" y="1185280"/>
            <a:ext cx="9483871" cy="5619687"/>
          </a:xfrm>
          <a:prstGeom prst="rect">
            <a:avLst/>
          </a:prstGeom>
        </p:spPr>
        <p:txBody>
          <a:bodyPr/>
          <a:lstStyle>
            <a:lvl1pPr marL="390525" indent="-390525" algn="l" defTabSz="1042988"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marL="0" indent="0" algn="just">
              <a:buNone/>
            </a:pP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Бенефициент: Национално сдружение на общините в България</a:t>
            </a:r>
          </a:p>
          <a:p>
            <a:pPr marL="0" indent="0" algn="just">
              <a:buNone/>
            </a:pP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Проект: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„Създаване на модели за оптимални </a:t>
            </a: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административни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структури на общините</a:t>
            </a: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с бюджет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763 </a:t>
            </a: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449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лв</a:t>
            </a: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a:t>
            </a:r>
          </a:p>
          <a:p>
            <a:pPr marL="0" indent="0" algn="just">
              <a:buNone/>
            </a:pPr>
            <a:endParaRPr lang="bg-BG" sz="1800" dirty="0" smtClean="0">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buNone/>
            </a:pP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Основни дейности и резултати:</a:t>
            </a:r>
          </a:p>
          <a:p>
            <a:pPr algn="just">
              <a:buFont typeface="Wingdings" panose="05000000000000000000" pitchFamily="2" charset="2"/>
              <a:buChar char="v"/>
            </a:pP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Анализ </a:t>
            </a:r>
            <a:r>
              <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a:t>
            </a: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функционални </a:t>
            </a:r>
            <a:r>
              <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анализи на </a:t>
            </a: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общините. </a:t>
            </a:r>
          </a:p>
          <a:p>
            <a:pPr marL="520700" lvl="1" indent="0" algn="just">
              <a:buNone/>
            </a:pPr>
            <a:r>
              <a:rPr lang="bg-BG" sz="16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Направени са  изследвания и оценка на </a:t>
            </a:r>
            <a:r>
              <a:rPr lang="bg-BG" sz="1600" b="1" dirty="0" err="1">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релевантността</a:t>
            </a:r>
            <a:r>
              <a:rPr lang="bg-BG" sz="16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на функциите, ефективността, ефикасността и икономичността на дейността на общинските администрации и са формулирани препоръки за подобрения. На база на анализа всички общински администрации за групирани, като е отчетено наличието на сходни проблеми и причини за тяхното съществуване, както и  други фактори, които влияят върху структурата на общинската администрация.</a:t>
            </a:r>
          </a:p>
          <a:p>
            <a:pPr marL="520700" lvl="1" indent="0" algn="just">
              <a:buNone/>
            </a:pPr>
            <a:endParaRPr lang="bg-BG" sz="1600"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algn="just">
              <a:buFont typeface="Wingdings" panose="05000000000000000000" pitchFamily="2" charset="2"/>
              <a:buChar char="v"/>
            </a:pP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Разработване </a:t>
            </a:r>
            <a:r>
              <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примерни модели за административни </a:t>
            </a: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структури, </a:t>
            </a:r>
            <a:r>
              <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идентифицирани след изготвения </a:t>
            </a: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анализ.</a:t>
            </a:r>
          </a:p>
          <a:p>
            <a:pPr marL="520700" lvl="1" indent="0" algn="just">
              <a:buNone/>
            </a:pPr>
            <a:endPar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algn="just">
              <a:buFont typeface="Wingdings" panose="05000000000000000000" pitchFamily="2" charset="2"/>
              <a:buChar char="v"/>
            </a:pP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Разработване </a:t>
            </a:r>
            <a:r>
              <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проекти на нормативни актове</a:t>
            </a: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a:t>
            </a:r>
            <a:r>
              <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необходими на общините за оптимизиране структурата на администрацията </a:t>
            </a: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им.</a:t>
            </a:r>
            <a:endPar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endParaRPr lang="bg-BG" sz="2000" dirty="0">
              <a:latin typeface="Helen Bg Light" panose="02000003080000020004" pitchFamily="50" charset="-52"/>
              <a:ea typeface="Times New Roman" panose="02020603050405020304" pitchFamily="18" charset="0"/>
              <a:cs typeface="Times New Roman" panose="02020603050405020304" pitchFamily="18" charset="0"/>
            </a:endParaRPr>
          </a:p>
          <a:p>
            <a:pPr marL="0" indent="0">
              <a:buNone/>
            </a:pPr>
            <a:r>
              <a:rPr lang="en-US" sz="1800" dirty="0" smtClean="0">
                <a:latin typeface="Helen Bg Light" panose="02000003080000020004"/>
                <a:ea typeface="Times New Roman" panose="02020603050405020304" pitchFamily="18" charset="0"/>
                <a:cs typeface="Times New Roman" panose="02020603050405020304" pitchFamily="18" charset="0"/>
              </a:rPr>
              <a:t>			</a:t>
            </a:r>
            <a:endParaRPr lang="bg-BG" dirty="0"/>
          </a:p>
        </p:txBody>
      </p:sp>
    </p:spTree>
    <p:extLst>
      <p:ext uri="{BB962C8B-B14F-4D97-AF65-F5344CB8AC3E}">
        <p14:creationId xmlns:p14="http://schemas.microsoft.com/office/powerpoint/2010/main" val="21682618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Group 8"/>
          <p:cNvGrpSpPr>
            <a:grpSpLocks/>
          </p:cNvGrpSpPr>
          <p:nvPr/>
        </p:nvGrpSpPr>
        <p:grpSpPr bwMode="auto">
          <a:xfrm>
            <a:off x="0" y="3119438"/>
            <a:ext cx="10693400" cy="3384550"/>
            <a:chOff x="0" y="1116335"/>
            <a:chExt cx="10693400" cy="3384376"/>
          </a:xfrm>
        </p:grpSpPr>
        <p:pic>
          <p:nvPicPr>
            <p:cNvPr id="6154" name="Picture 1"/>
            <p:cNvPicPr>
              <a:picLocks noChangeAspect="1"/>
            </p:cNvPicPr>
            <p:nvPr/>
          </p:nvPicPr>
          <p:blipFill>
            <a:blip r:embed="rId3">
              <a:extLst>
                <a:ext uri="{28A0092B-C50C-407E-A947-70E740481C1C}">
                  <a14:useLocalDpi xmlns:a14="http://schemas.microsoft.com/office/drawing/2010/main" val="0"/>
                </a:ext>
              </a:extLst>
            </a:blip>
            <a:srcRect l="1904" t="4288" r="1910" b="65269"/>
            <a:stretch>
              <a:fillRect/>
            </a:stretch>
          </p:blipFill>
          <p:spPr bwMode="auto">
            <a:xfrm>
              <a:off x="0" y="1116335"/>
              <a:ext cx="10693400" cy="338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1774825" y="1778288"/>
              <a:ext cx="3167063" cy="414317"/>
            </a:xfrm>
            <a:prstGeom prst="rect">
              <a:avLst/>
            </a:prstGeom>
            <a:noFill/>
          </p:spPr>
          <p:txBody>
            <a:bodyPr wrap="none">
              <a:spAutoFit/>
            </a:bodyPr>
            <a:lstStyle/>
            <a:p>
              <a:pPr eaLnBrk="1" hangingPunct="1">
                <a:defRPr/>
              </a:pPr>
              <a:r>
                <a:rPr lang="bg-BG" dirty="0">
                  <a:solidFill>
                    <a:schemeClr val="tx1">
                      <a:lumMod val="50000"/>
                      <a:lumOff val="50000"/>
                    </a:schemeClr>
                  </a:solidFill>
                  <a:latin typeface="Helen Bg Light" panose="02000003080000020004" pitchFamily="50" charset="-52"/>
                </a:rPr>
                <a:t>ОПЕРАТИВНА ПРОГРАМА</a:t>
              </a:r>
            </a:p>
          </p:txBody>
        </p:sp>
        <p:sp>
          <p:nvSpPr>
            <p:cNvPr id="16" name="TextBox 15"/>
            <p:cNvSpPr txBox="1"/>
            <p:nvPr/>
          </p:nvSpPr>
          <p:spPr>
            <a:xfrm>
              <a:off x="1771650" y="2057674"/>
              <a:ext cx="3609975" cy="523848"/>
            </a:xfrm>
            <a:prstGeom prst="rect">
              <a:avLst/>
            </a:prstGeom>
            <a:noFill/>
          </p:spPr>
          <p:txBody>
            <a:bodyPr wrap="none">
              <a:spAutoFit/>
            </a:bodyPr>
            <a:lstStyle/>
            <a:p>
              <a:pPr eaLnBrk="1" hangingPunct="1">
                <a:defRPr/>
              </a:pPr>
              <a:r>
                <a:rPr lang="bg-BG" sz="2800" dirty="0">
                  <a:solidFill>
                    <a:schemeClr val="tx1">
                      <a:lumMod val="50000"/>
                      <a:lumOff val="50000"/>
                    </a:schemeClr>
                  </a:solidFill>
                  <a:latin typeface="Helen Bg" panose="020B0800050000020004" pitchFamily="34" charset="-52"/>
                </a:rPr>
                <a:t>ДОБРО УПРАВЛЕНИЕ</a:t>
              </a:r>
            </a:p>
          </p:txBody>
        </p:sp>
      </p:grpSp>
      <p:pic>
        <p:nvPicPr>
          <p:cNvPr id="6147"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55800" y="6638925"/>
            <a:ext cx="1249363"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328988" y="6575425"/>
            <a:ext cx="1546225" cy="58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ound Same Side Corner Rectangle 12"/>
          <p:cNvSpPr/>
          <p:nvPr/>
        </p:nvSpPr>
        <p:spPr>
          <a:xfrm rot="10800000">
            <a:off x="1530350" y="0"/>
            <a:ext cx="3960813" cy="2290763"/>
          </a:xfrm>
          <a:prstGeom prst="round2SameRect">
            <a:avLst/>
          </a:prstGeom>
          <a:solidFill>
            <a:srgbClr val="6784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bg-BG"/>
          </a:p>
        </p:txBody>
      </p:sp>
      <p:sp>
        <p:nvSpPr>
          <p:cNvPr id="6150" name="TextBox 21"/>
          <p:cNvSpPr txBox="1">
            <a:spLocks noChangeArrowheads="1"/>
          </p:cNvSpPr>
          <p:nvPr/>
        </p:nvSpPr>
        <p:spPr bwMode="auto">
          <a:xfrm>
            <a:off x="1774825" y="1352550"/>
            <a:ext cx="1984375"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a:solidFill>
                  <a:schemeClr val="bg1"/>
                </a:solidFill>
                <a:latin typeface="Helen Bg Light" panose="02000003080000020004" pitchFamily="50" charset="-52"/>
              </a:rPr>
              <a:t>БЛАГОДАРЯ ЗА</a:t>
            </a:r>
          </a:p>
        </p:txBody>
      </p:sp>
      <p:sp>
        <p:nvSpPr>
          <p:cNvPr id="6151" name="TextBox 22"/>
          <p:cNvSpPr txBox="1">
            <a:spLocks noChangeArrowheads="1"/>
          </p:cNvSpPr>
          <p:nvPr/>
        </p:nvSpPr>
        <p:spPr bwMode="auto">
          <a:xfrm>
            <a:off x="1746250" y="1601788"/>
            <a:ext cx="24653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sz="2800">
                <a:solidFill>
                  <a:schemeClr val="bg1"/>
                </a:solidFill>
                <a:latin typeface="Helen Bg" panose="020B0800050000020004" pitchFamily="34" charset="-52"/>
              </a:rPr>
              <a:t>ВНИМАНИЕТО</a:t>
            </a:r>
          </a:p>
        </p:txBody>
      </p:sp>
      <p:sp>
        <p:nvSpPr>
          <p:cNvPr id="27" name="Round Same Side Corner Rectangle 26"/>
          <p:cNvSpPr/>
          <p:nvPr/>
        </p:nvSpPr>
        <p:spPr>
          <a:xfrm>
            <a:off x="1744663" y="7164388"/>
            <a:ext cx="3641725" cy="396875"/>
          </a:xfrm>
          <a:prstGeom prst="round2SameRect">
            <a:avLst/>
          </a:prstGeom>
          <a:solidFill>
            <a:srgbClr val="6784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bg-BG"/>
          </a:p>
        </p:txBody>
      </p:sp>
      <p:sp>
        <p:nvSpPr>
          <p:cNvPr id="6153" name="Rectangle 13"/>
          <p:cNvSpPr>
            <a:spLocks noChangeArrowheads="1"/>
          </p:cNvSpPr>
          <p:nvPr/>
        </p:nvSpPr>
        <p:spPr bwMode="auto">
          <a:xfrm>
            <a:off x="1776413" y="4598988"/>
            <a:ext cx="77406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ru-RU" altLang="bg-BG" sz="1200" dirty="0">
                <a:solidFill>
                  <a:srgbClr val="7F7F7F"/>
                </a:solidFill>
                <a:latin typeface="Helen Bg Light" panose="02000003080000020004" pitchFamily="50" charset="-52"/>
              </a:rPr>
              <a:t>Дирекция „Добро управление”</a:t>
            </a:r>
          </a:p>
          <a:p>
            <a:pPr eaLnBrk="1" hangingPunct="1"/>
            <a:r>
              <a:rPr lang="ru-RU" altLang="bg-BG" sz="1200" dirty="0">
                <a:solidFill>
                  <a:srgbClr val="7F7F7F"/>
                </a:solidFill>
                <a:latin typeface="Helen Bg Light" panose="02000003080000020004" pitchFamily="50" charset="-52"/>
              </a:rPr>
              <a:t>Администрация на Министерския съвет</a:t>
            </a:r>
          </a:p>
          <a:p>
            <a:pPr eaLnBrk="1" hangingPunct="1"/>
            <a:r>
              <a:rPr lang="ru-RU" altLang="bg-BG" sz="1200" dirty="0">
                <a:solidFill>
                  <a:srgbClr val="7F7F7F"/>
                </a:solidFill>
                <a:latin typeface="Helen Bg Light" panose="02000003080000020004" pitchFamily="50" charset="-52"/>
              </a:rPr>
              <a:t>София 1594, бул. „Княз Ал. Дондуков” № 1</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234131" y="108223"/>
            <a:ext cx="10225135" cy="792088"/>
          </a:xfrm>
          <a:prstGeom prst="roundRect">
            <a:avLst/>
          </a:prstGeom>
          <a:solidFill>
            <a:srgbClr val="678403"/>
          </a:solidFill>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lvl1pPr algn="ctr" defTabSz="1042988" rtl="0" eaLnBrk="0" fontAlgn="base" hangingPunct="0">
              <a:spcBef>
                <a:spcPct val="0"/>
              </a:spcBef>
              <a:spcAft>
                <a:spcPct val="0"/>
              </a:spcAft>
              <a:defRPr sz="5000" kern="1200">
                <a:solidFill>
                  <a:schemeClr val="lt1"/>
                </a:solidFill>
                <a:latin typeface="+mn-lt"/>
                <a:ea typeface="+mn-ea"/>
                <a:cs typeface="+mn-cs"/>
              </a:defRPr>
            </a:lvl1pPr>
            <a:lvl2pPr algn="ctr" defTabSz="1042988" rtl="0" eaLnBrk="0" fontAlgn="base" hangingPunct="0">
              <a:spcBef>
                <a:spcPct val="0"/>
              </a:spcBef>
              <a:spcAft>
                <a:spcPct val="0"/>
              </a:spcAft>
              <a:defRPr sz="5000">
                <a:solidFill>
                  <a:schemeClr val="lt1"/>
                </a:solidFill>
                <a:latin typeface="+mn-lt"/>
                <a:ea typeface="+mn-ea"/>
                <a:cs typeface="+mn-cs"/>
              </a:defRPr>
            </a:lvl2pPr>
            <a:lvl3pPr algn="ctr" defTabSz="1042988" rtl="0" eaLnBrk="0" fontAlgn="base" hangingPunct="0">
              <a:spcBef>
                <a:spcPct val="0"/>
              </a:spcBef>
              <a:spcAft>
                <a:spcPct val="0"/>
              </a:spcAft>
              <a:defRPr sz="5000">
                <a:solidFill>
                  <a:schemeClr val="lt1"/>
                </a:solidFill>
                <a:latin typeface="+mn-lt"/>
                <a:ea typeface="+mn-ea"/>
                <a:cs typeface="+mn-cs"/>
              </a:defRPr>
            </a:lvl3pPr>
            <a:lvl4pPr algn="ctr" defTabSz="1042988" rtl="0" eaLnBrk="0" fontAlgn="base" hangingPunct="0">
              <a:spcBef>
                <a:spcPct val="0"/>
              </a:spcBef>
              <a:spcAft>
                <a:spcPct val="0"/>
              </a:spcAft>
              <a:defRPr sz="5000">
                <a:solidFill>
                  <a:schemeClr val="lt1"/>
                </a:solidFill>
                <a:latin typeface="+mn-lt"/>
                <a:ea typeface="+mn-ea"/>
                <a:cs typeface="+mn-cs"/>
              </a:defRPr>
            </a:lvl4pPr>
            <a:lvl5pPr algn="ctr" defTabSz="1042988" rtl="0" eaLnBrk="0" fontAlgn="base" hangingPunct="0">
              <a:spcBef>
                <a:spcPct val="0"/>
              </a:spcBef>
              <a:spcAft>
                <a:spcPct val="0"/>
              </a:spcAft>
              <a:defRPr sz="5000">
                <a:solidFill>
                  <a:schemeClr val="lt1"/>
                </a:solidFill>
                <a:latin typeface="+mn-lt"/>
                <a:ea typeface="+mn-ea"/>
                <a:cs typeface="+mn-cs"/>
              </a:defRPr>
            </a:lvl5pPr>
            <a:lvl6pPr marL="457200" algn="ctr" defTabSz="1042988" rtl="0" fontAlgn="base">
              <a:spcBef>
                <a:spcPct val="0"/>
              </a:spcBef>
              <a:spcAft>
                <a:spcPct val="0"/>
              </a:spcAft>
              <a:defRPr sz="5000">
                <a:solidFill>
                  <a:schemeClr val="lt1"/>
                </a:solidFill>
                <a:latin typeface="+mn-lt"/>
                <a:ea typeface="+mn-ea"/>
                <a:cs typeface="+mn-cs"/>
              </a:defRPr>
            </a:lvl6pPr>
            <a:lvl7pPr marL="914400" algn="ctr" defTabSz="1042988" rtl="0" fontAlgn="base">
              <a:spcBef>
                <a:spcPct val="0"/>
              </a:spcBef>
              <a:spcAft>
                <a:spcPct val="0"/>
              </a:spcAft>
              <a:defRPr sz="5000">
                <a:solidFill>
                  <a:schemeClr val="lt1"/>
                </a:solidFill>
                <a:latin typeface="+mn-lt"/>
                <a:ea typeface="+mn-ea"/>
                <a:cs typeface="+mn-cs"/>
              </a:defRPr>
            </a:lvl7pPr>
            <a:lvl8pPr marL="1371600" algn="ctr" defTabSz="1042988" rtl="0" fontAlgn="base">
              <a:spcBef>
                <a:spcPct val="0"/>
              </a:spcBef>
              <a:spcAft>
                <a:spcPct val="0"/>
              </a:spcAft>
              <a:defRPr sz="5000">
                <a:solidFill>
                  <a:schemeClr val="lt1"/>
                </a:solidFill>
                <a:latin typeface="+mn-lt"/>
                <a:ea typeface="+mn-ea"/>
                <a:cs typeface="+mn-cs"/>
              </a:defRPr>
            </a:lvl8pPr>
            <a:lvl9pPr marL="1828800" algn="ctr" defTabSz="1042988" rtl="0" fontAlgn="base">
              <a:spcBef>
                <a:spcPct val="0"/>
              </a:spcBef>
              <a:spcAft>
                <a:spcPct val="0"/>
              </a:spcAft>
              <a:defRPr sz="5000">
                <a:solidFill>
                  <a:schemeClr val="lt1"/>
                </a:solidFill>
                <a:latin typeface="+mn-lt"/>
                <a:ea typeface="+mn-ea"/>
                <a:cs typeface="+mn-cs"/>
              </a:defRPr>
            </a:lvl9pPr>
          </a:lstStyle>
          <a:p>
            <a:pPr eaLnBrk="1" hangingPunct="1"/>
            <a:r>
              <a:rPr lang="bg-BG" altLang="bg-BG" sz="2400" b="1" dirty="0">
                <a:solidFill>
                  <a:schemeClr val="bg1"/>
                </a:solidFill>
              </a:rPr>
              <a:t>СКЛЮЧЕНИ ДОГОВОРИ/ИЗДАДЕНИ ЗАПОВЕДИ ЗА БФП (в лева)</a:t>
            </a:r>
          </a:p>
        </p:txBody>
      </p:sp>
      <p:grpSp>
        <p:nvGrpSpPr>
          <p:cNvPr id="9" name="Group 2"/>
          <p:cNvGrpSpPr>
            <a:grpSpLocks/>
          </p:cNvGrpSpPr>
          <p:nvPr/>
        </p:nvGrpSpPr>
        <p:grpSpPr bwMode="auto">
          <a:xfrm>
            <a:off x="0" y="6661150"/>
            <a:ext cx="10660063" cy="661988"/>
            <a:chOff x="23879" y="252238"/>
            <a:chExt cx="11787046" cy="878400"/>
          </a:xfrm>
        </p:grpSpPr>
        <p:pic>
          <p:nvPicPr>
            <p:cNvPr id="10"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8" name="Chart 7"/>
          <p:cNvGraphicFramePr>
            <a:graphicFrameLocks/>
          </p:cNvGraphicFramePr>
          <p:nvPr>
            <p:extLst/>
          </p:nvPr>
        </p:nvGraphicFramePr>
        <p:xfrm>
          <a:off x="1818308" y="756295"/>
          <a:ext cx="9073008" cy="5829273"/>
        </p:xfrm>
        <a:graphic>
          <a:graphicData uri="http://schemas.openxmlformats.org/drawingml/2006/chart">
            <c:chart xmlns:c="http://schemas.openxmlformats.org/drawingml/2006/chart" xmlns:r="http://schemas.openxmlformats.org/officeDocument/2006/relationships" r:id="rId5"/>
          </a:graphicData>
        </a:graphic>
      </p:graphicFrame>
      <p:pic>
        <p:nvPicPr>
          <p:cNvPr id="14" name="chart"/>
          <p:cNvPicPr>
            <a:picLocks noChangeAspect="1"/>
          </p:cNvPicPr>
          <p:nvPr/>
        </p:nvPicPr>
        <p:blipFill>
          <a:blip r:embed="rId6"/>
          <a:stretch>
            <a:fillRect/>
          </a:stretch>
        </p:blipFill>
        <p:spPr>
          <a:xfrm>
            <a:off x="234131" y="932646"/>
            <a:ext cx="3266642" cy="2609543"/>
          </a:xfrm>
          <a:prstGeom prst="rect">
            <a:avLst/>
          </a:prstGeom>
        </p:spPr>
      </p:pic>
    </p:spTree>
    <p:extLst>
      <p:ext uri="{BB962C8B-B14F-4D97-AF65-F5344CB8AC3E}">
        <p14:creationId xmlns:p14="http://schemas.microsoft.com/office/powerpoint/2010/main" val="24010155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234131" y="108223"/>
            <a:ext cx="10225135" cy="792088"/>
          </a:xfrm>
          <a:prstGeom prst="roundRect">
            <a:avLst/>
          </a:prstGeom>
          <a:solidFill>
            <a:srgbClr val="678403"/>
          </a:solidFill>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lvl1pPr algn="ctr" defTabSz="1042988" rtl="0" eaLnBrk="0" fontAlgn="base" hangingPunct="0">
              <a:spcBef>
                <a:spcPct val="0"/>
              </a:spcBef>
              <a:spcAft>
                <a:spcPct val="0"/>
              </a:spcAft>
              <a:defRPr sz="5000" kern="1200">
                <a:solidFill>
                  <a:schemeClr val="lt1"/>
                </a:solidFill>
                <a:latin typeface="+mn-lt"/>
                <a:ea typeface="+mn-ea"/>
                <a:cs typeface="+mn-cs"/>
              </a:defRPr>
            </a:lvl1pPr>
            <a:lvl2pPr algn="ctr" defTabSz="1042988" rtl="0" eaLnBrk="0" fontAlgn="base" hangingPunct="0">
              <a:spcBef>
                <a:spcPct val="0"/>
              </a:spcBef>
              <a:spcAft>
                <a:spcPct val="0"/>
              </a:spcAft>
              <a:defRPr sz="5000">
                <a:solidFill>
                  <a:schemeClr val="lt1"/>
                </a:solidFill>
                <a:latin typeface="+mn-lt"/>
                <a:ea typeface="+mn-ea"/>
                <a:cs typeface="+mn-cs"/>
              </a:defRPr>
            </a:lvl2pPr>
            <a:lvl3pPr algn="ctr" defTabSz="1042988" rtl="0" eaLnBrk="0" fontAlgn="base" hangingPunct="0">
              <a:spcBef>
                <a:spcPct val="0"/>
              </a:spcBef>
              <a:spcAft>
                <a:spcPct val="0"/>
              </a:spcAft>
              <a:defRPr sz="5000">
                <a:solidFill>
                  <a:schemeClr val="lt1"/>
                </a:solidFill>
                <a:latin typeface="+mn-lt"/>
                <a:ea typeface="+mn-ea"/>
                <a:cs typeface="+mn-cs"/>
              </a:defRPr>
            </a:lvl3pPr>
            <a:lvl4pPr algn="ctr" defTabSz="1042988" rtl="0" eaLnBrk="0" fontAlgn="base" hangingPunct="0">
              <a:spcBef>
                <a:spcPct val="0"/>
              </a:spcBef>
              <a:spcAft>
                <a:spcPct val="0"/>
              </a:spcAft>
              <a:defRPr sz="5000">
                <a:solidFill>
                  <a:schemeClr val="lt1"/>
                </a:solidFill>
                <a:latin typeface="+mn-lt"/>
                <a:ea typeface="+mn-ea"/>
                <a:cs typeface="+mn-cs"/>
              </a:defRPr>
            </a:lvl4pPr>
            <a:lvl5pPr algn="ctr" defTabSz="1042988" rtl="0" eaLnBrk="0" fontAlgn="base" hangingPunct="0">
              <a:spcBef>
                <a:spcPct val="0"/>
              </a:spcBef>
              <a:spcAft>
                <a:spcPct val="0"/>
              </a:spcAft>
              <a:defRPr sz="5000">
                <a:solidFill>
                  <a:schemeClr val="lt1"/>
                </a:solidFill>
                <a:latin typeface="+mn-lt"/>
                <a:ea typeface="+mn-ea"/>
                <a:cs typeface="+mn-cs"/>
              </a:defRPr>
            </a:lvl5pPr>
            <a:lvl6pPr marL="457200" algn="ctr" defTabSz="1042988" rtl="0" fontAlgn="base">
              <a:spcBef>
                <a:spcPct val="0"/>
              </a:spcBef>
              <a:spcAft>
                <a:spcPct val="0"/>
              </a:spcAft>
              <a:defRPr sz="5000">
                <a:solidFill>
                  <a:schemeClr val="lt1"/>
                </a:solidFill>
                <a:latin typeface="+mn-lt"/>
                <a:ea typeface="+mn-ea"/>
                <a:cs typeface="+mn-cs"/>
              </a:defRPr>
            </a:lvl6pPr>
            <a:lvl7pPr marL="914400" algn="ctr" defTabSz="1042988" rtl="0" fontAlgn="base">
              <a:spcBef>
                <a:spcPct val="0"/>
              </a:spcBef>
              <a:spcAft>
                <a:spcPct val="0"/>
              </a:spcAft>
              <a:defRPr sz="5000">
                <a:solidFill>
                  <a:schemeClr val="lt1"/>
                </a:solidFill>
                <a:latin typeface="+mn-lt"/>
                <a:ea typeface="+mn-ea"/>
                <a:cs typeface="+mn-cs"/>
              </a:defRPr>
            </a:lvl7pPr>
            <a:lvl8pPr marL="1371600" algn="ctr" defTabSz="1042988" rtl="0" fontAlgn="base">
              <a:spcBef>
                <a:spcPct val="0"/>
              </a:spcBef>
              <a:spcAft>
                <a:spcPct val="0"/>
              </a:spcAft>
              <a:defRPr sz="5000">
                <a:solidFill>
                  <a:schemeClr val="lt1"/>
                </a:solidFill>
                <a:latin typeface="+mn-lt"/>
                <a:ea typeface="+mn-ea"/>
                <a:cs typeface="+mn-cs"/>
              </a:defRPr>
            </a:lvl8pPr>
            <a:lvl9pPr marL="1828800" algn="ctr" defTabSz="1042988" rtl="0" fontAlgn="base">
              <a:spcBef>
                <a:spcPct val="0"/>
              </a:spcBef>
              <a:spcAft>
                <a:spcPct val="0"/>
              </a:spcAft>
              <a:defRPr sz="5000">
                <a:solidFill>
                  <a:schemeClr val="lt1"/>
                </a:solidFill>
                <a:latin typeface="+mn-lt"/>
                <a:ea typeface="+mn-ea"/>
                <a:cs typeface="+mn-cs"/>
              </a:defRPr>
            </a:lvl9pPr>
          </a:lstStyle>
          <a:p>
            <a:pPr eaLnBrk="1" hangingPunct="1"/>
            <a:r>
              <a:rPr lang="bg-BG" altLang="bg-BG" sz="2400" b="1" dirty="0">
                <a:solidFill>
                  <a:schemeClr val="bg1"/>
                </a:solidFill>
                <a:latin typeface="+mj-lt"/>
              </a:rPr>
              <a:t>СКЛЮЧЕНИ ДОГОВОРИ/ИЗДАДЕНИ ЗАПОВЕДИ ЗА БФП </a:t>
            </a:r>
          </a:p>
        </p:txBody>
      </p:sp>
      <p:grpSp>
        <p:nvGrpSpPr>
          <p:cNvPr id="9" name="Group 2"/>
          <p:cNvGrpSpPr>
            <a:grpSpLocks/>
          </p:cNvGrpSpPr>
          <p:nvPr/>
        </p:nvGrpSpPr>
        <p:grpSpPr bwMode="auto">
          <a:xfrm>
            <a:off x="0" y="6661150"/>
            <a:ext cx="10660063" cy="661988"/>
            <a:chOff x="23879" y="252238"/>
            <a:chExt cx="11787046" cy="878400"/>
          </a:xfrm>
        </p:grpSpPr>
        <p:pic>
          <p:nvPicPr>
            <p:cNvPr id="10"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Rectangle 2"/>
          <p:cNvSpPr/>
          <p:nvPr/>
        </p:nvSpPr>
        <p:spPr>
          <a:xfrm>
            <a:off x="1098226" y="1188343"/>
            <a:ext cx="8496944" cy="400110"/>
          </a:xfrm>
          <a:prstGeom prst="rect">
            <a:avLst/>
          </a:prstGeom>
        </p:spPr>
        <p:txBody>
          <a:bodyPr wrap="square">
            <a:spAutoFit/>
          </a:bodyPr>
          <a:lstStyle/>
          <a:p>
            <a:pPr algn="ctr">
              <a:defRPr sz="1600" b="1" i="0" u="none" strike="noStrike" kern="1200" baseline="0">
                <a:solidFill>
                  <a:sysClr val="windowText" lastClr="000000"/>
                </a:solidFill>
                <a:latin typeface="+mn-lt"/>
                <a:ea typeface="+mn-ea"/>
                <a:cs typeface="+mn-cs"/>
              </a:defRPr>
            </a:pPr>
            <a:r>
              <a:rPr lang="bg-BG" sz="2000" b="1" dirty="0">
                <a:solidFill>
                  <a:sysClr val="windowText" lastClr="000000"/>
                </a:solidFill>
                <a:latin typeface="Helen Bg Light" panose="02000003080000020004" pitchFamily="50" charset="-52"/>
              </a:rPr>
              <a:t>ДОГОВОРЕНИ СРЕДСТВА СПРЯМО ФИНАНСОВИЯ ПЛАН (млн. лв.)</a:t>
            </a:r>
          </a:p>
        </p:txBody>
      </p:sp>
      <p:graphicFrame>
        <p:nvGraphicFramePr>
          <p:cNvPr id="16" name="Chart 15"/>
          <p:cNvGraphicFramePr>
            <a:graphicFrameLocks/>
          </p:cNvGraphicFramePr>
          <p:nvPr>
            <p:extLst/>
          </p:nvPr>
        </p:nvGraphicFramePr>
        <p:xfrm>
          <a:off x="234131" y="1074467"/>
          <a:ext cx="9865097" cy="5270298"/>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8991492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234131" y="108223"/>
            <a:ext cx="10225135" cy="792088"/>
          </a:xfrm>
          <a:prstGeom prst="roundRect">
            <a:avLst/>
          </a:prstGeom>
          <a:solidFill>
            <a:srgbClr val="678403"/>
          </a:solidFill>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lvl1pPr algn="ctr" defTabSz="1042988" rtl="0" eaLnBrk="0" fontAlgn="base" hangingPunct="0">
              <a:spcBef>
                <a:spcPct val="0"/>
              </a:spcBef>
              <a:spcAft>
                <a:spcPct val="0"/>
              </a:spcAft>
              <a:defRPr sz="5000" kern="1200">
                <a:solidFill>
                  <a:schemeClr val="lt1"/>
                </a:solidFill>
                <a:latin typeface="+mn-lt"/>
                <a:ea typeface="+mn-ea"/>
                <a:cs typeface="+mn-cs"/>
              </a:defRPr>
            </a:lvl1pPr>
            <a:lvl2pPr algn="ctr" defTabSz="1042988" rtl="0" eaLnBrk="0" fontAlgn="base" hangingPunct="0">
              <a:spcBef>
                <a:spcPct val="0"/>
              </a:spcBef>
              <a:spcAft>
                <a:spcPct val="0"/>
              </a:spcAft>
              <a:defRPr sz="5000">
                <a:solidFill>
                  <a:schemeClr val="lt1"/>
                </a:solidFill>
                <a:latin typeface="+mn-lt"/>
                <a:ea typeface="+mn-ea"/>
                <a:cs typeface="+mn-cs"/>
              </a:defRPr>
            </a:lvl2pPr>
            <a:lvl3pPr algn="ctr" defTabSz="1042988" rtl="0" eaLnBrk="0" fontAlgn="base" hangingPunct="0">
              <a:spcBef>
                <a:spcPct val="0"/>
              </a:spcBef>
              <a:spcAft>
                <a:spcPct val="0"/>
              </a:spcAft>
              <a:defRPr sz="5000">
                <a:solidFill>
                  <a:schemeClr val="lt1"/>
                </a:solidFill>
                <a:latin typeface="+mn-lt"/>
                <a:ea typeface="+mn-ea"/>
                <a:cs typeface="+mn-cs"/>
              </a:defRPr>
            </a:lvl3pPr>
            <a:lvl4pPr algn="ctr" defTabSz="1042988" rtl="0" eaLnBrk="0" fontAlgn="base" hangingPunct="0">
              <a:spcBef>
                <a:spcPct val="0"/>
              </a:spcBef>
              <a:spcAft>
                <a:spcPct val="0"/>
              </a:spcAft>
              <a:defRPr sz="5000">
                <a:solidFill>
                  <a:schemeClr val="lt1"/>
                </a:solidFill>
                <a:latin typeface="+mn-lt"/>
                <a:ea typeface="+mn-ea"/>
                <a:cs typeface="+mn-cs"/>
              </a:defRPr>
            </a:lvl4pPr>
            <a:lvl5pPr algn="ctr" defTabSz="1042988" rtl="0" eaLnBrk="0" fontAlgn="base" hangingPunct="0">
              <a:spcBef>
                <a:spcPct val="0"/>
              </a:spcBef>
              <a:spcAft>
                <a:spcPct val="0"/>
              </a:spcAft>
              <a:defRPr sz="5000">
                <a:solidFill>
                  <a:schemeClr val="lt1"/>
                </a:solidFill>
                <a:latin typeface="+mn-lt"/>
                <a:ea typeface="+mn-ea"/>
                <a:cs typeface="+mn-cs"/>
              </a:defRPr>
            </a:lvl5pPr>
            <a:lvl6pPr marL="457200" algn="ctr" defTabSz="1042988" rtl="0" fontAlgn="base">
              <a:spcBef>
                <a:spcPct val="0"/>
              </a:spcBef>
              <a:spcAft>
                <a:spcPct val="0"/>
              </a:spcAft>
              <a:defRPr sz="5000">
                <a:solidFill>
                  <a:schemeClr val="lt1"/>
                </a:solidFill>
                <a:latin typeface="+mn-lt"/>
                <a:ea typeface="+mn-ea"/>
                <a:cs typeface="+mn-cs"/>
              </a:defRPr>
            </a:lvl6pPr>
            <a:lvl7pPr marL="914400" algn="ctr" defTabSz="1042988" rtl="0" fontAlgn="base">
              <a:spcBef>
                <a:spcPct val="0"/>
              </a:spcBef>
              <a:spcAft>
                <a:spcPct val="0"/>
              </a:spcAft>
              <a:defRPr sz="5000">
                <a:solidFill>
                  <a:schemeClr val="lt1"/>
                </a:solidFill>
                <a:latin typeface="+mn-lt"/>
                <a:ea typeface="+mn-ea"/>
                <a:cs typeface="+mn-cs"/>
              </a:defRPr>
            </a:lvl7pPr>
            <a:lvl8pPr marL="1371600" algn="ctr" defTabSz="1042988" rtl="0" fontAlgn="base">
              <a:spcBef>
                <a:spcPct val="0"/>
              </a:spcBef>
              <a:spcAft>
                <a:spcPct val="0"/>
              </a:spcAft>
              <a:defRPr sz="5000">
                <a:solidFill>
                  <a:schemeClr val="lt1"/>
                </a:solidFill>
                <a:latin typeface="+mn-lt"/>
                <a:ea typeface="+mn-ea"/>
                <a:cs typeface="+mn-cs"/>
              </a:defRPr>
            </a:lvl8pPr>
            <a:lvl9pPr marL="1828800" algn="ctr" defTabSz="1042988" rtl="0" fontAlgn="base">
              <a:spcBef>
                <a:spcPct val="0"/>
              </a:spcBef>
              <a:spcAft>
                <a:spcPct val="0"/>
              </a:spcAft>
              <a:defRPr sz="5000">
                <a:solidFill>
                  <a:schemeClr val="lt1"/>
                </a:solidFill>
                <a:latin typeface="+mn-lt"/>
                <a:ea typeface="+mn-ea"/>
                <a:cs typeface="+mn-cs"/>
              </a:defRPr>
            </a:lvl9pPr>
          </a:lstStyle>
          <a:p>
            <a:pPr eaLnBrk="1" hangingPunct="1"/>
            <a:r>
              <a:rPr lang="bg-BG" altLang="bg-BG" sz="2400" b="1" dirty="0">
                <a:solidFill>
                  <a:schemeClr val="bg1"/>
                </a:solidFill>
                <a:latin typeface="+mj-lt"/>
              </a:rPr>
              <a:t>СКЛЮЧЕНИ ДОГОВОРИ/ИЗДАДЕНИ ЗАПОВЕДИ ЗА БФП </a:t>
            </a:r>
          </a:p>
        </p:txBody>
      </p:sp>
      <p:grpSp>
        <p:nvGrpSpPr>
          <p:cNvPr id="9" name="Group 2"/>
          <p:cNvGrpSpPr>
            <a:grpSpLocks/>
          </p:cNvGrpSpPr>
          <p:nvPr/>
        </p:nvGrpSpPr>
        <p:grpSpPr bwMode="auto">
          <a:xfrm>
            <a:off x="0" y="6661150"/>
            <a:ext cx="10660063" cy="661988"/>
            <a:chOff x="23879" y="252238"/>
            <a:chExt cx="11787046" cy="878400"/>
          </a:xfrm>
        </p:grpSpPr>
        <p:pic>
          <p:nvPicPr>
            <p:cNvPr id="10"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14" name="Chart 13"/>
          <p:cNvGraphicFramePr>
            <a:graphicFrameLocks/>
          </p:cNvGraphicFramePr>
          <p:nvPr>
            <p:extLst/>
          </p:nvPr>
        </p:nvGraphicFramePr>
        <p:xfrm>
          <a:off x="4650065" y="3210676"/>
          <a:ext cx="5781650" cy="344936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7" name="Chart 16"/>
          <p:cNvGraphicFramePr>
            <a:graphicFrameLocks/>
          </p:cNvGraphicFramePr>
          <p:nvPr>
            <p:extLst/>
          </p:nvPr>
        </p:nvGraphicFramePr>
        <p:xfrm>
          <a:off x="-413940" y="900311"/>
          <a:ext cx="6416379" cy="3059661"/>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7772181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234131" y="108223"/>
            <a:ext cx="10225135" cy="792088"/>
          </a:xfrm>
          <a:prstGeom prst="roundRect">
            <a:avLst/>
          </a:prstGeom>
          <a:solidFill>
            <a:srgbClr val="678403"/>
          </a:solidFill>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lvl1pPr algn="ctr" defTabSz="1042988" rtl="0" eaLnBrk="0" fontAlgn="base" hangingPunct="0">
              <a:spcBef>
                <a:spcPct val="0"/>
              </a:spcBef>
              <a:spcAft>
                <a:spcPct val="0"/>
              </a:spcAft>
              <a:defRPr sz="5000" kern="1200">
                <a:solidFill>
                  <a:schemeClr val="lt1"/>
                </a:solidFill>
                <a:latin typeface="+mn-lt"/>
                <a:ea typeface="+mn-ea"/>
                <a:cs typeface="+mn-cs"/>
              </a:defRPr>
            </a:lvl1pPr>
            <a:lvl2pPr algn="ctr" defTabSz="1042988" rtl="0" eaLnBrk="0" fontAlgn="base" hangingPunct="0">
              <a:spcBef>
                <a:spcPct val="0"/>
              </a:spcBef>
              <a:spcAft>
                <a:spcPct val="0"/>
              </a:spcAft>
              <a:defRPr sz="5000">
                <a:solidFill>
                  <a:schemeClr val="lt1"/>
                </a:solidFill>
                <a:latin typeface="+mn-lt"/>
                <a:ea typeface="+mn-ea"/>
                <a:cs typeface="+mn-cs"/>
              </a:defRPr>
            </a:lvl2pPr>
            <a:lvl3pPr algn="ctr" defTabSz="1042988" rtl="0" eaLnBrk="0" fontAlgn="base" hangingPunct="0">
              <a:spcBef>
                <a:spcPct val="0"/>
              </a:spcBef>
              <a:spcAft>
                <a:spcPct val="0"/>
              </a:spcAft>
              <a:defRPr sz="5000">
                <a:solidFill>
                  <a:schemeClr val="lt1"/>
                </a:solidFill>
                <a:latin typeface="+mn-lt"/>
                <a:ea typeface="+mn-ea"/>
                <a:cs typeface="+mn-cs"/>
              </a:defRPr>
            </a:lvl3pPr>
            <a:lvl4pPr algn="ctr" defTabSz="1042988" rtl="0" eaLnBrk="0" fontAlgn="base" hangingPunct="0">
              <a:spcBef>
                <a:spcPct val="0"/>
              </a:spcBef>
              <a:spcAft>
                <a:spcPct val="0"/>
              </a:spcAft>
              <a:defRPr sz="5000">
                <a:solidFill>
                  <a:schemeClr val="lt1"/>
                </a:solidFill>
                <a:latin typeface="+mn-lt"/>
                <a:ea typeface="+mn-ea"/>
                <a:cs typeface="+mn-cs"/>
              </a:defRPr>
            </a:lvl4pPr>
            <a:lvl5pPr algn="ctr" defTabSz="1042988" rtl="0" eaLnBrk="0" fontAlgn="base" hangingPunct="0">
              <a:spcBef>
                <a:spcPct val="0"/>
              </a:spcBef>
              <a:spcAft>
                <a:spcPct val="0"/>
              </a:spcAft>
              <a:defRPr sz="5000">
                <a:solidFill>
                  <a:schemeClr val="lt1"/>
                </a:solidFill>
                <a:latin typeface="+mn-lt"/>
                <a:ea typeface="+mn-ea"/>
                <a:cs typeface="+mn-cs"/>
              </a:defRPr>
            </a:lvl5pPr>
            <a:lvl6pPr marL="457200" algn="ctr" defTabSz="1042988" rtl="0" fontAlgn="base">
              <a:spcBef>
                <a:spcPct val="0"/>
              </a:spcBef>
              <a:spcAft>
                <a:spcPct val="0"/>
              </a:spcAft>
              <a:defRPr sz="5000">
                <a:solidFill>
                  <a:schemeClr val="lt1"/>
                </a:solidFill>
                <a:latin typeface="+mn-lt"/>
                <a:ea typeface="+mn-ea"/>
                <a:cs typeface="+mn-cs"/>
              </a:defRPr>
            </a:lvl6pPr>
            <a:lvl7pPr marL="914400" algn="ctr" defTabSz="1042988" rtl="0" fontAlgn="base">
              <a:spcBef>
                <a:spcPct val="0"/>
              </a:spcBef>
              <a:spcAft>
                <a:spcPct val="0"/>
              </a:spcAft>
              <a:defRPr sz="5000">
                <a:solidFill>
                  <a:schemeClr val="lt1"/>
                </a:solidFill>
                <a:latin typeface="+mn-lt"/>
                <a:ea typeface="+mn-ea"/>
                <a:cs typeface="+mn-cs"/>
              </a:defRPr>
            </a:lvl7pPr>
            <a:lvl8pPr marL="1371600" algn="ctr" defTabSz="1042988" rtl="0" fontAlgn="base">
              <a:spcBef>
                <a:spcPct val="0"/>
              </a:spcBef>
              <a:spcAft>
                <a:spcPct val="0"/>
              </a:spcAft>
              <a:defRPr sz="5000">
                <a:solidFill>
                  <a:schemeClr val="lt1"/>
                </a:solidFill>
                <a:latin typeface="+mn-lt"/>
                <a:ea typeface="+mn-ea"/>
                <a:cs typeface="+mn-cs"/>
              </a:defRPr>
            </a:lvl8pPr>
            <a:lvl9pPr marL="1828800" algn="ctr" defTabSz="1042988" rtl="0" fontAlgn="base">
              <a:spcBef>
                <a:spcPct val="0"/>
              </a:spcBef>
              <a:spcAft>
                <a:spcPct val="0"/>
              </a:spcAft>
              <a:defRPr sz="5000">
                <a:solidFill>
                  <a:schemeClr val="lt1"/>
                </a:solidFill>
                <a:latin typeface="+mn-lt"/>
                <a:ea typeface="+mn-ea"/>
                <a:cs typeface="+mn-cs"/>
              </a:defRPr>
            </a:lvl9pPr>
          </a:lstStyle>
          <a:p>
            <a:pPr eaLnBrk="1" hangingPunct="1"/>
            <a:r>
              <a:rPr lang="bg-BG" altLang="bg-BG" sz="2800" dirty="0" smtClean="0">
                <a:solidFill>
                  <a:prstClr val="white"/>
                </a:solidFill>
                <a:latin typeface="Helen Bg" pitchFamily="34" charset="-52"/>
              </a:rPr>
              <a:t>ФИНАНСОВО </a:t>
            </a:r>
            <a:r>
              <a:rPr lang="bg-BG" altLang="bg-BG" sz="2800" dirty="0" smtClean="0">
                <a:solidFill>
                  <a:prstClr val="white"/>
                </a:solidFill>
                <a:latin typeface="Helen Bg Light" panose="02000003080000020004" pitchFamily="50" charset="-52"/>
              </a:rPr>
              <a:t>ИЗПЪЛНЕНИЕ</a:t>
            </a:r>
            <a:r>
              <a:rPr lang="en-US" altLang="bg-BG" sz="2800" dirty="0" smtClean="0">
                <a:solidFill>
                  <a:prstClr val="white"/>
                </a:solidFill>
                <a:latin typeface="Helen Bg Light" panose="02000003080000020004" pitchFamily="50" charset="-52"/>
              </a:rPr>
              <a:t> </a:t>
            </a:r>
            <a:endParaRPr lang="bg-BG" altLang="bg-BG" sz="2800" dirty="0">
              <a:solidFill>
                <a:schemeClr val="bg1"/>
              </a:solidFill>
              <a:latin typeface="Helen Bg Light" panose="02000003080000020004" pitchFamily="50" charset="-52"/>
            </a:endParaRPr>
          </a:p>
        </p:txBody>
      </p:sp>
      <p:grpSp>
        <p:nvGrpSpPr>
          <p:cNvPr id="9" name="Group 2"/>
          <p:cNvGrpSpPr>
            <a:grpSpLocks/>
          </p:cNvGrpSpPr>
          <p:nvPr/>
        </p:nvGrpSpPr>
        <p:grpSpPr bwMode="auto">
          <a:xfrm>
            <a:off x="0" y="6661150"/>
            <a:ext cx="10660063" cy="661988"/>
            <a:chOff x="23879" y="252238"/>
            <a:chExt cx="11787046" cy="878400"/>
          </a:xfrm>
        </p:grpSpPr>
        <p:pic>
          <p:nvPicPr>
            <p:cNvPr id="10"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extBox 2"/>
          <p:cNvSpPr txBox="1"/>
          <p:nvPr/>
        </p:nvSpPr>
        <p:spPr>
          <a:xfrm>
            <a:off x="882204" y="900311"/>
            <a:ext cx="9073008" cy="446276"/>
          </a:xfrm>
          <a:prstGeom prst="rect">
            <a:avLst/>
          </a:prstGeom>
          <a:noFill/>
        </p:spPr>
        <p:txBody>
          <a:bodyPr wrap="square" rtlCol="0">
            <a:spAutoFit/>
          </a:bodyPr>
          <a:lstStyle/>
          <a:p>
            <a:pPr algn="ctr"/>
            <a:r>
              <a:rPr lang="bg-BG" sz="2300" b="1" dirty="0" smtClean="0">
                <a:latin typeface="Helen Bg Light" panose="02000003080000020004" pitchFamily="50" charset="-52"/>
              </a:rPr>
              <a:t>БРОЙ ПОДАДЕНИ ИСКАНИЯ ЗА ПЛАЩАНЕ КЪМ 31.05.2019 г.</a:t>
            </a:r>
            <a:endParaRPr lang="bg-BG" sz="2300" b="1" dirty="0">
              <a:latin typeface="Helen Bg Light" panose="02000003080000020004" pitchFamily="50" charset="-52"/>
            </a:endParaRPr>
          </a:p>
        </p:txBody>
      </p:sp>
      <p:graphicFrame>
        <p:nvGraphicFramePr>
          <p:cNvPr id="15" name="Chart 14"/>
          <p:cNvGraphicFramePr>
            <a:graphicFrameLocks/>
          </p:cNvGraphicFramePr>
          <p:nvPr>
            <p:extLst>
              <p:ext uri="{D42A27DB-BD31-4B8C-83A1-F6EECF244321}">
                <p14:modId xmlns:p14="http://schemas.microsoft.com/office/powerpoint/2010/main" val="284860375"/>
              </p:ext>
            </p:extLst>
          </p:nvPr>
        </p:nvGraphicFramePr>
        <p:xfrm>
          <a:off x="378150" y="1346587"/>
          <a:ext cx="9937102" cy="5026332"/>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3479408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234131" y="108223"/>
            <a:ext cx="10225135" cy="792088"/>
          </a:xfrm>
          <a:prstGeom prst="roundRect">
            <a:avLst/>
          </a:prstGeom>
          <a:solidFill>
            <a:srgbClr val="678403"/>
          </a:solidFill>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lvl1pPr algn="ctr" defTabSz="1042988" rtl="0" eaLnBrk="0" fontAlgn="base" hangingPunct="0">
              <a:spcBef>
                <a:spcPct val="0"/>
              </a:spcBef>
              <a:spcAft>
                <a:spcPct val="0"/>
              </a:spcAft>
              <a:defRPr sz="5000" kern="1200">
                <a:solidFill>
                  <a:schemeClr val="lt1"/>
                </a:solidFill>
                <a:latin typeface="+mn-lt"/>
                <a:ea typeface="+mn-ea"/>
                <a:cs typeface="+mn-cs"/>
              </a:defRPr>
            </a:lvl1pPr>
            <a:lvl2pPr algn="ctr" defTabSz="1042988" rtl="0" eaLnBrk="0" fontAlgn="base" hangingPunct="0">
              <a:spcBef>
                <a:spcPct val="0"/>
              </a:spcBef>
              <a:spcAft>
                <a:spcPct val="0"/>
              </a:spcAft>
              <a:defRPr sz="5000">
                <a:solidFill>
                  <a:schemeClr val="lt1"/>
                </a:solidFill>
                <a:latin typeface="+mn-lt"/>
                <a:ea typeface="+mn-ea"/>
                <a:cs typeface="+mn-cs"/>
              </a:defRPr>
            </a:lvl2pPr>
            <a:lvl3pPr algn="ctr" defTabSz="1042988" rtl="0" eaLnBrk="0" fontAlgn="base" hangingPunct="0">
              <a:spcBef>
                <a:spcPct val="0"/>
              </a:spcBef>
              <a:spcAft>
                <a:spcPct val="0"/>
              </a:spcAft>
              <a:defRPr sz="5000">
                <a:solidFill>
                  <a:schemeClr val="lt1"/>
                </a:solidFill>
                <a:latin typeface="+mn-lt"/>
                <a:ea typeface="+mn-ea"/>
                <a:cs typeface="+mn-cs"/>
              </a:defRPr>
            </a:lvl3pPr>
            <a:lvl4pPr algn="ctr" defTabSz="1042988" rtl="0" eaLnBrk="0" fontAlgn="base" hangingPunct="0">
              <a:spcBef>
                <a:spcPct val="0"/>
              </a:spcBef>
              <a:spcAft>
                <a:spcPct val="0"/>
              </a:spcAft>
              <a:defRPr sz="5000">
                <a:solidFill>
                  <a:schemeClr val="lt1"/>
                </a:solidFill>
                <a:latin typeface="+mn-lt"/>
                <a:ea typeface="+mn-ea"/>
                <a:cs typeface="+mn-cs"/>
              </a:defRPr>
            </a:lvl4pPr>
            <a:lvl5pPr algn="ctr" defTabSz="1042988" rtl="0" eaLnBrk="0" fontAlgn="base" hangingPunct="0">
              <a:spcBef>
                <a:spcPct val="0"/>
              </a:spcBef>
              <a:spcAft>
                <a:spcPct val="0"/>
              </a:spcAft>
              <a:defRPr sz="5000">
                <a:solidFill>
                  <a:schemeClr val="lt1"/>
                </a:solidFill>
                <a:latin typeface="+mn-lt"/>
                <a:ea typeface="+mn-ea"/>
                <a:cs typeface="+mn-cs"/>
              </a:defRPr>
            </a:lvl5pPr>
            <a:lvl6pPr marL="457200" algn="ctr" defTabSz="1042988" rtl="0" fontAlgn="base">
              <a:spcBef>
                <a:spcPct val="0"/>
              </a:spcBef>
              <a:spcAft>
                <a:spcPct val="0"/>
              </a:spcAft>
              <a:defRPr sz="5000">
                <a:solidFill>
                  <a:schemeClr val="lt1"/>
                </a:solidFill>
                <a:latin typeface="+mn-lt"/>
                <a:ea typeface="+mn-ea"/>
                <a:cs typeface="+mn-cs"/>
              </a:defRPr>
            </a:lvl6pPr>
            <a:lvl7pPr marL="914400" algn="ctr" defTabSz="1042988" rtl="0" fontAlgn="base">
              <a:spcBef>
                <a:spcPct val="0"/>
              </a:spcBef>
              <a:spcAft>
                <a:spcPct val="0"/>
              </a:spcAft>
              <a:defRPr sz="5000">
                <a:solidFill>
                  <a:schemeClr val="lt1"/>
                </a:solidFill>
                <a:latin typeface="+mn-lt"/>
                <a:ea typeface="+mn-ea"/>
                <a:cs typeface="+mn-cs"/>
              </a:defRPr>
            </a:lvl7pPr>
            <a:lvl8pPr marL="1371600" algn="ctr" defTabSz="1042988" rtl="0" fontAlgn="base">
              <a:spcBef>
                <a:spcPct val="0"/>
              </a:spcBef>
              <a:spcAft>
                <a:spcPct val="0"/>
              </a:spcAft>
              <a:defRPr sz="5000">
                <a:solidFill>
                  <a:schemeClr val="lt1"/>
                </a:solidFill>
                <a:latin typeface="+mn-lt"/>
                <a:ea typeface="+mn-ea"/>
                <a:cs typeface="+mn-cs"/>
              </a:defRPr>
            </a:lvl8pPr>
            <a:lvl9pPr marL="1828800" algn="ctr" defTabSz="1042988" rtl="0" fontAlgn="base">
              <a:spcBef>
                <a:spcPct val="0"/>
              </a:spcBef>
              <a:spcAft>
                <a:spcPct val="0"/>
              </a:spcAft>
              <a:defRPr sz="5000">
                <a:solidFill>
                  <a:schemeClr val="lt1"/>
                </a:solidFill>
                <a:latin typeface="+mn-lt"/>
                <a:ea typeface="+mn-ea"/>
                <a:cs typeface="+mn-cs"/>
              </a:defRPr>
            </a:lvl9pPr>
          </a:lstStyle>
          <a:p>
            <a:pPr algn="l" eaLnBrk="1" hangingPunct="1"/>
            <a:r>
              <a:rPr lang="bg-BG" altLang="bg-BG" sz="2800" dirty="0" smtClean="0">
                <a:solidFill>
                  <a:prstClr val="white"/>
                </a:solidFill>
                <a:latin typeface="Helen Bg" pitchFamily="34" charset="-52"/>
              </a:rPr>
              <a:t>ФИНАНСОВО </a:t>
            </a:r>
            <a:r>
              <a:rPr lang="bg-BG" altLang="bg-BG" sz="2800" dirty="0" smtClean="0">
                <a:solidFill>
                  <a:prstClr val="white"/>
                </a:solidFill>
                <a:latin typeface="Helen Bg Light" panose="02000003080000020004" pitchFamily="50" charset="-52"/>
              </a:rPr>
              <a:t>ИЗПЪЛНЕНИЕ</a:t>
            </a:r>
            <a:r>
              <a:rPr lang="en-US" altLang="bg-BG" sz="2800" dirty="0" smtClean="0">
                <a:solidFill>
                  <a:prstClr val="white"/>
                </a:solidFill>
                <a:latin typeface="Helen Bg Light" panose="02000003080000020004" pitchFamily="50" charset="-52"/>
              </a:rPr>
              <a:t> </a:t>
            </a:r>
            <a:endParaRPr lang="bg-BG" altLang="bg-BG" sz="2800" dirty="0">
              <a:solidFill>
                <a:schemeClr val="bg1"/>
              </a:solidFill>
              <a:latin typeface="Helen Bg Light" panose="02000003080000020004" pitchFamily="50" charset="-52"/>
            </a:endParaRPr>
          </a:p>
        </p:txBody>
      </p:sp>
      <p:grpSp>
        <p:nvGrpSpPr>
          <p:cNvPr id="9" name="Group 2"/>
          <p:cNvGrpSpPr>
            <a:grpSpLocks/>
          </p:cNvGrpSpPr>
          <p:nvPr/>
        </p:nvGrpSpPr>
        <p:grpSpPr bwMode="auto">
          <a:xfrm>
            <a:off x="0" y="6661150"/>
            <a:ext cx="10660063" cy="661988"/>
            <a:chOff x="23879" y="252238"/>
            <a:chExt cx="11787046" cy="878400"/>
          </a:xfrm>
        </p:grpSpPr>
        <p:pic>
          <p:nvPicPr>
            <p:cNvPr id="10"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8" name="Chart 7"/>
          <p:cNvGraphicFramePr>
            <a:graphicFrameLocks/>
          </p:cNvGraphicFramePr>
          <p:nvPr>
            <p:extLst>
              <p:ext uri="{D42A27DB-BD31-4B8C-83A1-F6EECF244321}">
                <p14:modId xmlns:p14="http://schemas.microsoft.com/office/powerpoint/2010/main" val="2301647681"/>
              </p:ext>
            </p:extLst>
          </p:nvPr>
        </p:nvGraphicFramePr>
        <p:xfrm>
          <a:off x="655421" y="1035600"/>
          <a:ext cx="9339523" cy="5281096"/>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9706505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234131" y="108223"/>
            <a:ext cx="10225135" cy="792088"/>
          </a:xfrm>
          <a:prstGeom prst="roundRect">
            <a:avLst/>
          </a:prstGeom>
          <a:solidFill>
            <a:srgbClr val="678403"/>
          </a:solidFill>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lvl1pPr algn="ctr" defTabSz="1042988" rtl="0" eaLnBrk="0" fontAlgn="base" hangingPunct="0">
              <a:spcBef>
                <a:spcPct val="0"/>
              </a:spcBef>
              <a:spcAft>
                <a:spcPct val="0"/>
              </a:spcAft>
              <a:defRPr sz="5000" kern="1200">
                <a:solidFill>
                  <a:schemeClr val="lt1"/>
                </a:solidFill>
                <a:latin typeface="+mn-lt"/>
                <a:ea typeface="+mn-ea"/>
                <a:cs typeface="+mn-cs"/>
              </a:defRPr>
            </a:lvl1pPr>
            <a:lvl2pPr algn="ctr" defTabSz="1042988" rtl="0" eaLnBrk="0" fontAlgn="base" hangingPunct="0">
              <a:spcBef>
                <a:spcPct val="0"/>
              </a:spcBef>
              <a:spcAft>
                <a:spcPct val="0"/>
              </a:spcAft>
              <a:defRPr sz="5000">
                <a:solidFill>
                  <a:schemeClr val="lt1"/>
                </a:solidFill>
                <a:latin typeface="+mn-lt"/>
                <a:ea typeface="+mn-ea"/>
                <a:cs typeface="+mn-cs"/>
              </a:defRPr>
            </a:lvl2pPr>
            <a:lvl3pPr algn="ctr" defTabSz="1042988" rtl="0" eaLnBrk="0" fontAlgn="base" hangingPunct="0">
              <a:spcBef>
                <a:spcPct val="0"/>
              </a:spcBef>
              <a:spcAft>
                <a:spcPct val="0"/>
              </a:spcAft>
              <a:defRPr sz="5000">
                <a:solidFill>
                  <a:schemeClr val="lt1"/>
                </a:solidFill>
                <a:latin typeface="+mn-lt"/>
                <a:ea typeface="+mn-ea"/>
                <a:cs typeface="+mn-cs"/>
              </a:defRPr>
            </a:lvl3pPr>
            <a:lvl4pPr algn="ctr" defTabSz="1042988" rtl="0" eaLnBrk="0" fontAlgn="base" hangingPunct="0">
              <a:spcBef>
                <a:spcPct val="0"/>
              </a:spcBef>
              <a:spcAft>
                <a:spcPct val="0"/>
              </a:spcAft>
              <a:defRPr sz="5000">
                <a:solidFill>
                  <a:schemeClr val="lt1"/>
                </a:solidFill>
                <a:latin typeface="+mn-lt"/>
                <a:ea typeface="+mn-ea"/>
                <a:cs typeface="+mn-cs"/>
              </a:defRPr>
            </a:lvl4pPr>
            <a:lvl5pPr algn="ctr" defTabSz="1042988" rtl="0" eaLnBrk="0" fontAlgn="base" hangingPunct="0">
              <a:spcBef>
                <a:spcPct val="0"/>
              </a:spcBef>
              <a:spcAft>
                <a:spcPct val="0"/>
              </a:spcAft>
              <a:defRPr sz="5000">
                <a:solidFill>
                  <a:schemeClr val="lt1"/>
                </a:solidFill>
                <a:latin typeface="+mn-lt"/>
                <a:ea typeface="+mn-ea"/>
                <a:cs typeface="+mn-cs"/>
              </a:defRPr>
            </a:lvl5pPr>
            <a:lvl6pPr marL="457200" algn="ctr" defTabSz="1042988" rtl="0" fontAlgn="base">
              <a:spcBef>
                <a:spcPct val="0"/>
              </a:spcBef>
              <a:spcAft>
                <a:spcPct val="0"/>
              </a:spcAft>
              <a:defRPr sz="5000">
                <a:solidFill>
                  <a:schemeClr val="lt1"/>
                </a:solidFill>
                <a:latin typeface="+mn-lt"/>
                <a:ea typeface="+mn-ea"/>
                <a:cs typeface="+mn-cs"/>
              </a:defRPr>
            </a:lvl6pPr>
            <a:lvl7pPr marL="914400" algn="ctr" defTabSz="1042988" rtl="0" fontAlgn="base">
              <a:spcBef>
                <a:spcPct val="0"/>
              </a:spcBef>
              <a:spcAft>
                <a:spcPct val="0"/>
              </a:spcAft>
              <a:defRPr sz="5000">
                <a:solidFill>
                  <a:schemeClr val="lt1"/>
                </a:solidFill>
                <a:latin typeface="+mn-lt"/>
                <a:ea typeface="+mn-ea"/>
                <a:cs typeface="+mn-cs"/>
              </a:defRPr>
            </a:lvl7pPr>
            <a:lvl8pPr marL="1371600" algn="ctr" defTabSz="1042988" rtl="0" fontAlgn="base">
              <a:spcBef>
                <a:spcPct val="0"/>
              </a:spcBef>
              <a:spcAft>
                <a:spcPct val="0"/>
              </a:spcAft>
              <a:defRPr sz="5000">
                <a:solidFill>
                  <a:schemeClr val="lt1"/>
                </a:solidFill>
                <a:latin typeface="+mn-lt"/>
                <a:ea typeface="+mn-ea"/>
                <a:cs typeface="+mn-cs"/>
              </a:defRPr>
            </a:lvl8pPr>
            <a:lvl9pPr marL="1828800" algn="ctr" defTabSz="1042988" rtl="0" fontAlgn="base">
              <a:spcBef>
                <a:spcPct val="0"/>
              </a:spcBef>
              <a:spcAft>
                <a:spcPct val="0"/>
              </a:spcAft>
              <a:defRPr sz="5000">
                <a:solidFill>
                  <a:schemeClr val="lt1"/>
                </a:solidFill>
                <a:latin typeface="+mn-lt"/>
                <a:ea typeface="+mn-ea"/>
                <a:cs typeface="+mn-cs"/>
              </a:defRPr>
            </a:lvl9pPr>
          </a:lstStyle>
          <a:p>
            <a:pPr algn="l" eaLnBrk="1" hangingPunct="1"/>
            <a:r>
              <a:rPr lang="bg-BG" altLang="bg-BG" sz="2800" dirty="0" smtClean="0">
                <a:solidFill>
                  <a:prstClr val="white"/>
                </a:solidFill>
                <a:latin typeface="Helen Bg" pitchFamily="34" charset="-52"/>
              </a:rPr>
              <a:t>ФИНАНСОВО </a:t>
            </a:r>
            <a:r>
              <a:rPr lang="bg-BG" altLang="bg-BG" sz="2800" dirty="0" smtClean="0">
                <a:solidFill>
                  <a:prstClr val="white"/>
                </a:solidFill>
                <a:latin typeface="Helen Bg Light" panose="02000003080000020004" pitchFamily="50" charset="-52"/>
              </a:rPr>
              <a:t>ИЗПЪЛНЕНИЕ</a:t>
            </a:r>
            <a:endParaRPr lang="bg-BG" altLang="bg-BG" sz="2800" dirty="0">
              <a:solidFill>
                <a:schemeClr val="bg1"/>
              </a:solidFill>
              <a:latin typeface="Helen Bg Light" panose="02000003080000020004" pitchFamily="50" charset="-52"/>
            </a:endParaRPr>
          </a:p>
        </p:txBody>
      </p:sp>
      <p:grpSp>
        <p:nvGrpSpPr>
          <p:cNvPr id="9" name="Group 2"/>
          <p:cNvGrpSpPr>
            <a:grpSpLocks/>
          </p:cNvGrpSpPr>
          <p:nvPr/>
        </p:nvGrpSpPr>
        <p:grpSpPr bwMode="auto">
          <a:xfrm>
            <a:off x="0" y="6661150"/>
            <a:ext cx="10660063" cy="661988"/>
            <a:chOff x="23879" y="252238"/>
            <a:chExt cx="11787046" cy="878400"/>
          </a:xfrm>
        </p:grpSpPr>
        <p:pic>
          <p:nvPicPr>
            <p:cNvPr id="10"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16" name="Chart 15"/>
          <p:cNvGraphicFramePr>
            <a:graphicFrameLocks/>
          </p:cNvGraphicFramePr>
          <p:nvPr>
            <p:extLst/>
          </p:nvPr>
        </p:nvGraphicFramePr>
        <p:xfrm>
          <a:off x="522164" y="1044327"/>
          <a:ext cx="9649072" cy="5256584"/>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8424646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234131" y="108223"/>
            <a:ext cx="10225135" cy="792088"/>
          </a:xfrm>
          <a:prstGeom prst="roundRect">
            <a:avLst/>
          </a:prstGeom>
          <a:solidFill>
            <a:srgbClr val="678403"/>
          </a:solidFill>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lvl1pPr algn="ctr" defTabSz="1042988" rtl="0" eaLnBrk="0" fontAlgn="base" hangingPunct="0">
              <a:spcBef>
                <a:spcPct val="0"/>
              </a:spcBef>
              <a:spcAft>
                <a:spcPct val="0"/>
              </a:spcAft>
              <a:defRPr sz="5000" kern="1200">
                <a:solidFill>
                  <a:schemeClr val="lt1"/>
                </a:solidFill>
                <a:latin typeface="+mn-lt"/>
                <a:ea typeface="+mn-ea"/>
                <a:cs typeface="+mn-cs"/>
              </a:defRPr>
            </a:lvl1pPr>
            <a:lvl2pPr algn="ctr" defTabSz="1042988" rtl="0" eaLnBrk="0" fontAlgn="base" hangingPunct="0">
              <a:spcBef>
                <a:spcPct val="0"/>
              </a:spcBef>
              <a:spcAft>
                <a:spcPct val="0"/>
              </a:spcAft>
              <a:defRPr sz="5000">
                <a:solidFill>
                  <a:schemeClr val="lt1"/>
                </a:solidFill>
                <a:latin typeface="+mn-lt"/>
                <a:ea typeface="+mn-ea"/>
                <a:cs typeface="+mn-cs"/>
              </a:defRPr>
            </a:lvl2pPr>
            <a:lvl3pPr algn="ctr" defTabSz="1042988" rtl="0" eaLnBrk="0" fontAlgn="base" hangingPunct="0">
              <a:spcBef>
                <a:spcPct val="0"/>
              </a:spcBef>
              <a:spcAft>
                <a:spcPct val="0"/>
              </a:spcAft>
              <a:defRPr sz="5000">
                <a:solidFill>
                  <a:schemeClr val="lt1"/>
                </a:solidFill>
                <a:latin typeface="+mn-lt"/>
                <a:ea typeface="+mn-ea"/>
                <a:cs typeface="+mn-cs"/>
              </a:defRPr>
            </a:lvl3pPr>
            <a:lvl4pPr algn="ctr" defTabSz="1042988" rtl="0" eaLnBrk="0" fontAlgn="base" hangingPunct="0">
              <a:spcBef>
                <a:spcPct val="0"/>
              </a:spcBef>
              <a:spcAft>
                <a:spcPct val="0"/>
              </a:spcAft>
              <a:defRPr sz="5000">
                <a:solidFill>
                  <a:schemeClr val="lt1"/>
                </a:solidFill>
                <a:latin typeface="+mn-lt"/>
                <a:ea typeface="+mn-ea"/>
                <a:cs typeface="+mn-cs"/>
              </a:defRPr>
            </a:lvl4pPr>
            <a:lvl5pPr algn="ctr" defTabSz="1042988" rtl="0" eaLnBrk="0" fontAlgn="base" hangingPunct="0">
              <a:spcBef>
                <a:spcPct val="0"/>
              </a:spcBef>
              <a:spcAft>
                <a:spcPct val="0"/>
              </a:spcAft>
              <a:defRPr sz="5000">
                <a:solidFill>
                  <a:schemeClr val="lt1"/>
                </a:solidFill>
                <a:latin typeface="+mn-lt"/>
                <a:ea typeface="+mn-ea"/>
                <a:cs typeface="+mn-cs"/>
              </a:defRPr>
            </a:lvl5pPr>
            <a:lvl6pPr marL="457200" algn="ctr" defTabSz="1042988" rtl="0" fontAlgn="base">
              <a:spcBef>
                <a:spcPct val="0"/>
              </a:spcBef>
              <a:spcAft>
                <a:spcPct val="0"/>
              </a:spcAft>
              <a:defRPr sz="5000">
                <a:solidFill>
                  <a:schemeClr val="lt1"/>
                </a:solidFill>
                <a:latin typeface="+mn-lt"/>
                <a:ea typeface="+mn-ea"/>
                <a:cs typeface="+mn-cs"/>
              </a:defRPr>
            </a:lvl6pPr>
            <a:lvl7pPr marL="914400" algn="ctr" defTabSz="1042988" rtl="0" fontAlgn="base">
              <a:spcBef>
                <a:spcPct val="0"/>
              </a:spcBef>
              <a:spcAft>
                <a:spcPct val="0"/>
              </a:spcAft>
              <a:defRPr sz="5000">
                <a:solidFill>
                  <a:schemeClr val="lt1"/>
                </a:solidFill>
                <a:latin typeface="+mn-lt"/>
                <a:ea typeface="+mn-ea"/>
                <a:cs typeface="+mn-cs"/>
              </a:defRPr>
            </a:lvl7pPr>
            <a:lvl8pPr marL="1371600" algn="ctr" defTabSz="1042988" rtl="0" fontAlgn="base">
              <a:spcBef>
                <a:spcPct val="0"/>
              </a:spcBef>
              <a:spcAft>
                <a:spcPct val="0"/>
              </a:spcAft>
              <a:defRPr sz="5000">
                <a:solidFill>
                  <a:schemeClr val="lt1"/>
                </a:solidFill>
                <a:latin typeface="+mn-lt"/>
                <a:ea typeface="+mn-ea"/>
                <a:cs typeface="+mn-cs"/>
              </a:defRPr>
            </a:lvl8pPr>
            <a:lvl9pPr marL="1828800" algn="ctr" defTabSz="1042988" rtl="0" fontAlgn="base">
              <a:spcBef>
                <a:spcPct val="0"/>
              </a:spcBef>
              <a:spcAft>
                <a:spcPct val="0"/>
              </a:spcAft>
              <a:defRPr sz="5000">
                <a:solidFill>
                  <a:schemeClr val="lt1"/>
                </a:solidFill>
                <a:latin typeface="+mn-lt"/>
                <a:ea typeface="+mn-ea"/>
                <a:cs typeface="+mn-cs"/>
              </a:defRPr>
            </a:lvl9pPr>
          </a:lstStyle>
          <a:p>
            <a:pPr algn="l" eaLnBrk="1" hangingPunct="1"/>
            <a:r>
              <a:rPr lang="bg-BG" altLang="bg-BG" sz="2400" b="1">
                <a:solidFill>
                  <a:prstClr val="white"/>
                </a:solidFill>
                <a:latin typeface="Helen Bg Light" panose="02000003080000020004" pitchFamily="50" charset="-52"/>
              </a:rPr>
              <a:t>ИГРП 2019</a:t>
            </a:r>
            <a:endParaRPr lang="bg-BG" altLang="bg-BG" sz="2400" b="1" dirty="0">
              <a:solidFill>
                <a:prstClr val="white"/>
              </a:solidFill>
              <a:latin typeface="Helen Bg Light" panose="02000003080000020004" pitchFamily="50" charset="-52"/>
            </a:endParaRPr>
          </a:p>
        </p:txBody>
      </p:sp>
      <p:grpSp>
        <p:nvGrpSpPr>
          <p:cNvPr id="9" name="Group 2"/>
          <p:cNvGrpSpPr>
            <a:grpSpLocks/>
          </p:cNvGrpSpPr>
          <p:nvPr/>
        </p:nvGrpSpPr>
        <p:grpSpPr bwMode="auto">
          <a:xfrm>
            <a:off x="0" y="6661150"/>
            <a:ext cx="10660063" cy="661988"/>
            <a:chOff x="23879" y="252238"/>
            <a:chExt cx="11787046" cy="878400"/>
          </a:xfrm>
        </p:grpSpPr>
        <p:pic>
          <p:nvPicPr>
            <p:cNvPr id="10"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8" name="Diagram 7"/>
          <p:cNvGraphicFramePr/>
          <p:nvPr>
            <p:extLst>
              <p:ext uri="{D42A27DB-BD31-4B8C-83A1-F6EECF244321}">
                <p14:modId xmlns:p14="http://schemas.microsoft.com/office/powerpoint/2010/main" val="2736567487"/>
              </p:ext>
            </p:extLst>
          </p:nvPr>
        </p:nvGraphicFramePr>
        <p:xfrm>
          <a:off x="1241966" y="1460874"/>
          <a:ext cx="9217024" cy="551890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414170059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Facet</Template>
  <TotalTime>9238</TotalTime>
  <Words>4068</Words>
  <Application>Microsoft Office PowerPoint</Application>
  <PresentationFormat>Custom</PresentationFormat>
  <Paragraphs>468</Paragraphs>
  <Slides>25</Slides>
  <Notes>25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Arial</vt:lpstr>
      <vt:lpstr>Calibri</vt:lpstr>
      <vt:lpstr>Helen Bg</vt:lpstr>
      <vt:lpstr>Helen Bg </vt:lpstr>
      <vt:lpstr>Helen Bg Light</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Емилия Герджикова</dc:creator>
  <cp:lastModifiedBy>Хилми Кушев</cp:lastModifiedBy>
  <cp:revision>846</cp:revision>
  <cp:lastPrinted>2017-11-20T14:47:41Z</cp:lastPrinted>
  <dcterms:created xsi:type="dcterms:W3CDTF">2012-05-21T14:56:03Z</dcterms:created>
  <dcterms:modified xsi:type="dcterms:W3CDTF">2019-06-25T14:25:23Z</dcterms:modified>
</cp:coreProperties>
</file>